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72" r:id="rId5"/>
    <p:sldId id="263" r:id="rId6"/>
    <p:sldId id="259" r:id="rId7"/>
    <p:sldId id="268" r:id="rId8"/>
    <p:sldId id="274" r:id="rId9"/>
    <p:sldId id="269" r:id="rId10"/>
    <p:sldId id="260" r:id="rId11"/>
    <p:sldId id="265" r:id="rId12"/>
    <p:sldId id="266" r:id="rId13"/>
    <p:sldId id="270" r:id="rId14"/>
    <p:sldId id="273" r:id="rId15"/>
    <p:sldId id="261" r:id="rId16"/>
    <p:sldId id="267" r:id="rId17"/>
    <p:sldId id="275"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81"/>
  </p:normalViewPr>
  <p:slideViewPr>
    <p:cSldViewPr snapToGrid="0" snapToObjects="1">
      <p:cViewPr varScale="1">
        <p:scale>
          <a:sx n="114" d="100"/>
          <a:sy n="114" d="100"/>
        </p:scale>
        <p:origin x="4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tiff>
</file>

<file path=ppt/media/image4.tiff>
</file>

<file path=ppt/media/image5.tiff>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49600" y="2130425"/>
            <a:ext cx="8128000" cy="1755774"/>
          </a:xfrm>
          <a:prstGeom prst="rect">
            <a:avLst/>
          </a:prstGeom>
          <a:noFill/>
          <a:ln>
            <a:noFill/>
          </a:ln>
        </p:spPr>
        <p:txBody>
          <a:bodyPr lIns="91425" tIns="91425" rIns="91425" bIns="91425" anchor="ctr" anchorCtr="0"/>
          <a:lstStyle>
            <a:lvl1pPr marL="0" marR="0" lvl="0" indent="0" algn="ctr" rtl="0">
              <a:spcBef>
                <a:spcPts val="0"/>
              </a:spcBef>
              <a:buClr>
                <a:srgbClr val="20425A"/>
              </a:buClr>
              <a:buFont typeface="Calibri"/>
              <a:buNone/>
              <a:defRPr sz="4000" b="0" i="0" u="none" strike="noStrike" cap="none">
                <a:solidFill>
                  <a:srgbClr val="20425A"/>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edit Master title style</a:t>
            </a:r>
            <a:endParaRPr dirty="0"/>
          </a:p>
        </p:txBody>
      </p:sp>
      <p:sp>
        <p:nvSpPr>
          <p:cNvPr id="15" name="Shape 15"/>
          <p:cNvSpPr txBox="1">
            <a:spLocks noGrp="1"/>
          </p:cNvSpPr>
          <p:nvPr>
            <p:ph type="subTitle" idx="1"/>
          </p:nvPr>
        </p:nvSpPr>
        <p:spPr>
          <a:xfrm>
            <a:off x="3149600" y="4038600"/>
            <a:ext cx="8128000" cy="1752600"/>
          </a:xfrm>
          <a:prstGeom prst="rect">
            <a:avLst/>
          </a:prstGeom>
          <a:noFill/>
          <a:ln>
            <a:noFill/>
          </a:ln>
        </p:spPr>
        <p:txBody>
          <a:bodyPr lIns="91425" tIns="91425" rIns="91425" bIns="91425" anchor="t" anchorCtr="0"/>
          <a:lstStyle>
            <a:lvl1pPr marL="0" marR="0" lvl="0" indent="0" algn="ctr" rtl="0">
              <a:spcBef>
                <a:spcPts val="560"/>
              </a:spcBef>
              <a:buClr>
                <a:srgbClr val="153153"/>
              </a:buClr>
              <a:buFont typeface="Arial"/>
              <a:buNone/>
              <a:defRPr sz="2800" b="0" i="0" u="none" strike="noStrike" cap="none">
                <a:solidFill>
                  <a:srgbClr val="153153"/>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r>
              <a:rPr lang="en-US"/>
              <a:t>Click to edit Master subtitle style</a:t>
            </a:r>
            <a:endParaRPr/>
          </a:p>
        </p:txBody>
      </p:sp>
      <p:pic>
        <p:nvPicPr>
          <p:cNvPr id="16" name="Shape 16" descr="C:\Users\pryan4\Downloads\want-impact-public-health-help-shape-journey-ahead\OHDSI logo with text - vertical - colored.png"/>
          <p:cNvPicPr preferRelativeResize="0"/>
          <p:nvPr/>
        </p:nvPicPr>
        <p:blipFill rotWithShape="1">
          <a:blip r:embed="rId2">
            <a:alphaModFix/>
          </a:blip>
          <a:srcRect/>
          <a:stretch/>
        </p:blipFill>
        <p:spPr>
          <a:xfrm>
            <a:off x="-304800" y="1875376"/>
            <a:ext cx="3577165" cy="3230025"/>
          </a:xfrm>
          <a:prstGeom prst="rect">
            <a:avLst/>
          </a:prstGeom>
          <a:noFill/>
          <a:ln>
            <a:noFill/>
          </a:ln>
        </p:spPr>
      </p:pic>
      <p:sp>
        <p:nvSpPr>
          <p:cNvPr id="17" name="Shape 17"/>
          <p:cNvSpPr/>
          <p:nvPr/>
        </p:nvSpPr>
        <p:spPr>
          <a:xfrm>
            <a:off x="0" y="6400801"/>
            <a:ext cx="12192000" cy="76199"/>
          </a:xfrm>
          <a:prstGeom prst="rect">
            <a:avLst/>
          </a:prstGeom>
          <a:gradFill>
            <a:gsLst>
              <a:gs pos="0">
                <a:srgbClr val="20425A"/>
              </a:gs>
              <a:gs pos="44000">
                <a:srgbClr val="20425A"/>
              </a:gs>
              <a:gs pos="55000">
                <a:srgbClr val="EB6622"/>
              </a:gs>
              <a:gs pos="100000">
                <a:srgbClr val="FCCB10"/>
              </a:gs>
            </a:gsLst>
            <a:lin ang="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991839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1524000" y="152401"/>
            <a:ext cx="10058400" cy="838199"/>
          </a:xfrm>
          <a:prstGeom prst="rect">
            <a:avLst/>
          </a:prstGeom>
          <a:noFill/>
          <a:ln>
            <a:noFill/>
          </a:ln>
        </p:spPr>
        <p:txBody>
          <a:bodyPr lIns="91425" tIns="91425" rIns="91425" bIns="91425" anchor="ctr" anchorCtr="0"/>
          <a:lstStyle>
            <a:lvl1pPr marL="0" marR="0" lvl="0" indent="0" algn="ctr" rtl="0">
              <a:spcBef>
                <a:spcPts val="0"/>
              </a:spcBef>
              <a:buClr>
                <a:srgbClr val="20425A"/>
              </a:buClr>
              <a:buFont typeface="Calibri"/>
              <a:buNone/>
              <a:defRPr sz="4000" b="0" i="0" u="none" strike="noStrike" cap="none">
                <a:solidFill>
                  <a:srgbClr val="20425A"/>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a:t>Click to edit Master title style</a:t>
            </a:r>
            <a:endParaRPr/>
          </a:p>
        </p:txBody>
      </p:sp>
      <p:sp>
        <p:nvSpPr>
          <p:cNvPr id="20" name="Shape 20"/>
          <p:cNvSpPr txBox="1">
            <a:spLocks noGrp="1"/>
          </p:cNvSpPr>
          <p:nvPr>
            <p:ph type="body" idx="1"/>
          </p:nvPr>
        </p:nvSpPr>
        <p:spPr>
          <a:xfrm>
            <a:off x="609600" y="1219200"/>
            <a:ext cx="10972800" cy="4906962"/>
          </a:xfrm>
          <a:prstGeom prst="rect">
            <a:avLst/>
          </a:prstGeom>
          <a:noFill/>
          <a:ln>
            <a:noFill/>
          </a:ln>
        </p:spPr>
        <p:txBody>
          <a:bodyPr lIns="91425" tIns="91425" rIns="91425" bIns="91425" anchor="t" anchorCtr="0"/>
          <a:lstStyle>
            <a:lvl1pPr marL="342900" marR="0" lvl="0" indent="-139700" algn="l" rtl="0">
              <a:spcBef>
                <a:spcPts val="640"/>
              </a:spcBef>
              <a:buClr>
                <a:srgbClr val="20425A"/>
              </a:buClr>
              <a:buSzPct val="100000"/>
              <a:buFont typeface="Arial"/>
              <a:buChar char="•"/>
              <a:defRPr sz="3200" b="0" i="0" u="none" strike="noStrike" cap="none">
                <a:solidFill>
                  <a:srgbClr val="20425A"/>
                </a:solidFill>
                <a:latin typeface="Calibri"/>
                <a:ea typeface="Calibri"/>
                <a:cs typeface="Calibri"/>
                <a:sym typeface="Calibri"/>
              </a:defRPr>
            </a:lvl1pPr>
            <a:lvl2pPr marL="742950" marR="0" lvl="1" indent="-107950" algn="l" rtl="0">
              <a:spcBef>
                <a:spcPts val="560"/>
              </a:spcBef>
              <a:buClr>
                <a:srgbClr val="20425A"/>
              </a:buClr>
              <a:buSzPct val="100000"/>
              <a:buFont typeface="Arial"/>
              <a:buChar char="–"/>
              <a:defRPr sz="2800" b="0" i="0" u="none" strike="noStrike" cap="none">
                <a:solidFill>
                  <a:srgbClr val="20425A"/>
                </a:solidFill>
                <a:latin typeface="Calibri"/>
                <a:ea typeface="Calibri"/>
                <a:cs typeface="Calibri"/>
                <a:sym typeface="Calibri"/>
              </a:defRPr>
            </a:lvl2pPr>
            <a:lvl3pPr marL="1143000" marR="0" lvl="2" indent="-76200" algn="l" rtl="0">
              <a:spcBef>
                <a:spcPts val="480"/>
              </a:spcBef>
              <a:buClr>
                <a:srgbClr val="20425A"/>
              </a:buClr>
              <a:buSzPct val="100000"/>
              <a:buFont typeface="Arial"/>
              <a:buChar char="•"/>
              <a:defRPr sz="2400" b="0" i="0" u="none" strike="noStrike" cap="none">
                <a:solidFill>
                  <a:srgbClr val="20425A"/>
                </a:solidFill>
                <a:latin typeface="Calibri"/>
                <a:ea typeface="Calibri"/>
                <a:cs typeface="Calibri"/>
                <a:sym typeface="Calibri"/>
              </a:defRPr>
            </a:lvl3pPr>
            <a:lvl4pPr marL="1600200" marR="0" lvl="3" indent="-101600" algn="l" rtl="0">
              <a:spcBef>
                <a:spcPts val="400"/>
              </a:spcBef>
              <a:buClr>
                <a:srgbClr val="20425A"/>
              </a:buClr>
              <a:buSzPct val="100000"/>
              <a:buFont typeface="Arial"/>
              <a:buChar char="–"/>
              <a:defRPr sz="2000" b="0" i="0" u="none" strike="noStrike" cap="none">
                <a:solidFill>
                  <a:srgbClr val="20425A"/>
                </a:solidFill>
                <a:latin typeface="Calibri"/>
                <a:ea typeface="Calibri"/>
                <a:cs typeface="Calibri"/>
                <a:sym typeface="Calibri"/>
              </a:defRPr>
            </a:lvl4pPr>
            <a:lvl5pPr marL="2057400" marR="0" lvl="4" indent="-101600" algn="l" rtl="0">
              <a:spcBef>
                <a:spcPts val="400"/>
              </a:spcBef>
              <a:buClr>
                <a:srgbClr val="20425A"/>
              </a:buClr>
              <a:buSzPct val="100000"/>
              <a:buFont typeface="Arial"/>
              <a:buChar char="»"/>
              <a:defRPr sz="2000" b="0" i="0" u="none" strike="noStrike" cap="none">
                <a:solidFill>
                  <a:srgbClr val="20425A"/>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21" name="Shape 21"/>
          <p:cNvSpPr/>
          <p:nvPr/>
        </p:nvSpPr>
        <p:spPr>
          <a:xfrm>
            <a:off x="0" y="6400801"/>
            <a:ext cx="12192000" cy="76199"/>
          </a:xfrm>
          <a:prstGeom prst="rect">
            <a:avLst/>
          </a:prstGeom>
          <a:gradFill>
            <a:gsLst>
              <a:gs pos="0">
                <a:srgbClr val="20425A"/>
              </a:gs>
              <a:gs pos="44000">
                <a:srgbClr val="20425A"/>
              </a:gs>
              <a:gs pos="55000">
                <a:srgbClr val="EB6622"/>
              </a:gs>
              <a:gs pos="100000">
                <a:srgbClr val="FCCB10"/>
              </a:gs>
            </a:gsLst>
            <a:lin ang="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22" name="Shape 22" descr="C:\Users\pryan4\Downloads\want-impact-public-health-help-shape-journey-ahead\OHDSI logo only - colored.png"/>
          <p:cNvPicPr preferRelativeResize="0"/>
          <p:nvPr/>
        </p:nvPicPr>
        <p:blipFill rotWithShape="1">
          <a:blip r:embed="rId2">
            <a:alphaModFix/>
          </a:blip>
          <a:srcRect/>
          <a:stretch/>
        </p:blipFill>
        <p:spPr>
          <a:xfrm>
            <a:off x="-101601" y="-38160"/>
            <a:ext cx="1768777" cy="1257360"/>
          </a:xfrm>
          <a:prstGeom prst="rect">
            <a:avLst/>
          </a:prstGeom>
          <a:noFill/>
          <a:ln>
            <a:noFill/>
          </a:ln>
        </p:spPr>
      </p:pic>
      <p:sp>
        <p:nvSpPr>
          <p:cNvPr id="23" name="Shape 23"/>
          <p:cNvSpPr txBox="1">
            <a:spLocks noGrp="1"/>
          </p:cNvSpPr>
          <p:nvPr>
            <p:ph type="sldNum" idx="12"/>
          </p:nvPr>
        </p:nvSpPr>
        <p:spPr>
          <a:xfrm>
            <a:off x="9347201" y="6492876"/>
            <a:ext cx="2844799" cy="365125"/>
          </a:xfrm>
          <a:prstGeom prst="rect">
            <a:avLst/>
          </a:prstGeom>
          <a:noFill/>
          <a:ln>
            <a:noFill/>
          </a:ln>
        </p:spPr>
        <p:txBody>
          <a:bodyPr lIns="91425" tIns="45700" rIns="91425" bIns="45700" anchor="ctr" anchorCtr="0">
            <a:noAutofit/>
          </a:bodyPr>
          <a:lstStyle>
            <a:lvl1pPr algn="r">
              <a:defRPr/>
            </a:lvl1pPr>
          </a:lstStyle>
          <a:p>
            <a:fld id="{67BD1736-314F-5841-92EB-FD9561207E8C}" type="slidenum">
              <a:rPr lang="en-US" smtClean="0"/>
              <a:t>‹#›</a:t>
            </a:fld>
            <a:endParaRPr lang="en-US"/>
          </a:p>
        </p:txBody>
      </p:sp>
    </p:spTree>
    <p:extLst>
      <p:ext uri="{BB962C8B-B14F-4D97-AF65-F5344CB8AC3E}">
        <p14:creationId xmlns:p14="http://schemas.microsoft.com/office/powerpoint/2010/main" val="2609647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5"/>
        <p:cNvGrpSpPr/>
        <p:nvPr/>
      </p:nvGrpSpPr>
      <p:grpSpPr>
        <a:xfrm>
          <a:off x="0" y="0"/>
          <a:ext cx="0" cy="0"/>
          <a:chOff x="0" y="0"/>
          <a:chExt cx="0" cy="0"/>
        </a:xfrm>
      </p:grpSpPr>
      <p:sp>
        <p:nvSpPr>
          <p:cNvPr id="46" name="Shape 46"/>
          <p:cNvSpPr/>
          <p:nvPr/>
        </p:nvSpPr>
        <p:spPr>
          <a:xfrm>
            <a:off x="0" y="6400801"/>
            <a:ext cx="12192000" cy="76199"/>
          </a:xfrm>
          <a:prstGeom prst="rect">
            <a:avLst/>
          </a:prstGeom>
          <a:gradFill>
            <a:gsLst>
              <a:gs pos="0">
                <a:srgbClr val="20425A"/>
              </a:gs>
              <a:gs pos="44000">
                <a:srgbClr val="20425A"/>
              </a:gs>
              <a:gs pos="55000">
                <a:srgbClr val="EB6622"/>
              </a:gs>
              <a:gs pos="100000">
                <a:srgbClr val="FCCB10"/>
              </a:gs>
            </a:gsLst>
            <a:lin ang="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47" name="Shape 47" descr="C:\Users\pryan4\Downloads\want-impact-public-health-help-shape-journey-ahead\OHDSI logo only - colored.png"/>
          <p:cNvPicPr preferRelativeResize="0"/>
          <p:nvPr/>
        </p:nvPicPr>
        <p:blipFill rotWithShape="1">
          <a:blip r:embed="rId2">
            <a:alphaModFix/>
          </a:blip>
          <a:srcRect/>
          <a:stretch/>
        </p:blipFill>
        <p:spPr>
          <a:xfrm>
            <a:off x="-101601" y="-38160"/>
            <a:ext cx="1768777" cy="1257360"/>
          </a:xfrm>
          <a:prstGeom prst="rect">
            <a:avLst/>
          </a:prstGeom>
          <a:noFill/>
          <a:ln>
            <a:noFill/>
          </a:ln>
        </p:spPr>
      </p:pic>
      <p:sp>
        <p:nvSpPr>
          <p:cNvPr id="48" name="Shape 48"/>
          <p:cNvSpPr txBox="1">
            <a:spLocks noGrp="1"/>
          </p:cNvSpPr>
          <p:nvPr>
            <p:ph type="sldNum" idx="12"/>
          </p:nvPr>
        </p:nvSpPr>
        <p:spPr>
          <a:xfrm>
            <a:off x="9347201" y="6492876"/>
            <a:ext cx="2844799" cy="365125"/>
          </a:xfrm>
          <a:prstGeom prst="rect">
            <a:avLst/>
          </a:prstGeom>
          <a:noFill/>
          <a:ln>
            <a:noFill/>
          </a:ln>
        </p:spPr>
        <p:txBody>
          <a:bodyPr lIns="91425" tIns="45700" rIns="91425" bIns="45700" anchor="ctr" anchorCtr="0">
            <a:noAutofit/>
          </a:bodyPr>
          <a:lstStyle/>
          <a:p>
            <a:fld id="{67BD1736-314F-5841-92EB-FD9561207E8C}" type="slidenum">
              <a:rPr lang="en-US" smtClean="0"/>
              <a:t>‹#›</a:t>
            </a:fld>
            <a:endParaRPr lang="en-US"/>
          </a:p>
        </p:txBody>
      </p:sp>
    </p:spTree>
    <p:extLst>
      <p:ext uri="{BB962C8B-B14F-4D97-AF65-F5344CB8AC3E}">
        <p14:creationId xmlns:p14="http://schemas.microsoft.com/office/powerpoint/2010/main" val="13103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524000" y="152401"/>
            <a:ext cx="10058400" cy="838199"/>
          </a:xfrm>
          <a:prstGeom prst="rect">
            <a:avLst/>
          </a:prstGeom>
          <a:noFill/>
          <a:ln>
            <a:noFill/>
          </a:ln>
        </p:spPr>
        <p:txBody>
          <a:bodyPr lIns="91425" tIns="91425" rIns="91425" bIns="91425" anchor="ctr" anchorCtr="0"/>
          <a:lstStyle>
            <a:lvl1pPr marL="0" marR="0" lvl="0" indent="0" algn="ctr" rtl="0">
              <a:spcBef>
                <a:spcPts val="0"/>
              </a:spcBef>
              <a:buClr>
                <a:srgbClr val="20425A"/>
              </a:buClr>
              <a:buFont typeface="Calibri"/>
              <a:buNone/>
              <a:defRPr sz="4000" b="0" i="0" u="none" strike="noStrike" cap="none">
                <a:solidFill>
                  <a:srgbClr val="20425A"/>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609600" y="1219200"/>
            <a:ext cx="10972800" cy="4906962"/>
          </a:xfrm>
          <a:prstGeom prst="rect">
            <a:avLst/>
          </a:prstGeom>
          <a:noFill/>
          <a:ln>
            <a:noFill/>
          </a:ln>
        </p:spPr>
        <p:txBody>
          <a:bodyPr lIns="91425" tIns="91425" rIns="91425" bIns="91425" anchor="t" anchorCtr="0"/>
          <a:lstStyle>
            <a:lvl1pPr marL="342900" marR="0" lvl="0" indent="-139700" algn="l" rtl="0">
              <a:spcBef>
                <a:spcPts val="640"/>
              </a:spcBef>
              <a:buClr>
                <a:srgbClr val="20425A"/>
              </a:buClr>
              <a:buSzPct val="100000"/>
              <a:buFont typeface="Arial"/>
              <a:buChar char="•"/>
              <a:defRPr sz="3200" b="0" i="0" u="none" strike="noStrike" cap="none">
                <a:solidFill>
                  <a:srgbClr val="20425A"/>
                </a:solidFill>
                <a:latin typeface="Calibri"/>
                <a:ea typeface="Calibri"/>
                <a:cs typeface="Calibri"/>
                <a:sym typeface="Calibri"/>
              </a:defRPr>
            </a:lvl1pPr>
            <a:lvl2pPr marL="742950" marR="0" lvl="1" indent="-107950" algn="l" rtl="0">
              <a:spcBef>
                <a:spcPts val="560"/>
              </a:spcBef>
              <a:buClr>
                <a:srgbClr val="20425A"/>
              </a:buClr>
              <a:buSzPct val="100000"/>
              <a:buFont typeface="Arial"/>
              <a:buChar char="–"/>
              <a:defRPr sz="2800" b="0" i="0" u="none" strike="noStrike" cap="none">
                <a:solidFill>
                  <a:srgbClr val="20425A"/>
                </a:solidFill>
                <a:latin typeface="Calibri"/>
                <a:ea typeface="Calibri"/>
                <a:cs typeface="Calibri"/>
                <a:sym typeface="Calibri"/>
              </a:defRPr>
            </a:lvl2pPr>
            <a:lvl3pPr marL="1143000" marR="0" lvl="2" indent="-76200" algn="l" rtl="0">
              <a:spcBef>
                <a:spcPts val="480"/>
              </a:spcBef>
              <a:buClr>
                <a:srgbClr val="20425A"/>
              </a:buClr>
              <a:buSzPct val="100000"/>
              <a:buFont typeface="Arial"/>
              <a:buChar char="•"/>
              <a:defRPr sz="2400" b="0" i="0" u="none" strike="noStrike" cap="none">
                <a:solidFill>
                  <a:srgbClr val="20425A"/>
                </a:solidFill>
                <a:latin typeface="Calibri"/>
                <a:ea typeface="Calibri"/>
                <a:cs typeface="Calibri"/>
                <a:sym typeface="Calibri"/>
              </a:defRPr>
            </a:lvl3pPr>
            <a:lvl4pPr marL="1600200" marR="0" lvl="3" indent="-101600" algn="l" rtl="0">
              <a:spcBef>
                <a:spcPts val="400"/>
              </a:spcBef>
              <a:buClr>
                <a:srgbClr val="20425A"/>
              </a:buClr>
              <a:buSzPct val="100000"/>
              <a:buFont typeface="Arial"/>
              <a:buChar char="–"/>
              <a:defRPr sz="2000" b="0" i="0" u="none" strike="noStrike" cap="none">
                <a:solidFill>
                  <a:srgbClr val="20425A"/>
                </a:solidFill>
                <a:latin typeface="Calibri"/>
                <a:ea typeface="Calibri"/>
                <a:cs typeface="Calibri"/>
                <a:sym typeface="Calibri"/>
              </a:defRPr>
            </a:lvl4pPr>
            <a:lvl5pPr marL="2057400" marR="0" lvl="4" indent="-101600" algn="l" rtl="0">
              <a:spcBef>
                <a:spcPts val="400"/>
              </a:spcBef>
              <a:buClr>
                <a:srgbClr val="20425A"/>
              </a:buClr>
              <a:buSzPct val="100000"/>
              <a:buFont typeface="Arial"/>
              <a:buChar char="»"/>
              <a:defRPr sz="2000" b="0" i="0" u="none" strike="noStrike" cap="none">
                <a:solidFill>
                  <a:srgbClr val="20425A"/>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sldNum" idx="12"/>
          </p:nvPr>
        </p:nvSpPr>
        <p:spPr>
          <a:xfrm>
            <a:off x="11409044" y="6333134"/>
            <a:ext cx="731600" cy="525000"/>
          </a:xfrm>
          <a:prstGeom prst="rect">
            <a:avLst/>
          </a:prstGeom>
          <a:noFill/>
          <a:ln>
            <a:noFill/>
          </a:ln>
        </p:spPr>
        <p:txBody>
          <a:bodyPr lIns="91425" tIns="91425" rIns="91425" bIns="91425" anchor="ctr" anchorCtr="0">
            <a:noAutofit/>
          </a:bodyPr>
          <a:lstStyle/>
          <a:p>
            <a:fld id="{67BD1736-314F-5841-92EB-FD9561207E8C}" type="slidenum">
              <a:rPr lang="en-US" smtClean="0"/>
              <a:t>‹#›</a:t>
            </a:fld>
            <a:endParaRPr lang="en-US"/>
          </a:p>
        </p:txBody>
      </p:sp>
    </p:spTree>
    <p:extLst>
      <p:ext uri="{BB962C8B-B14F-4D97-AF65-F5344CB8AC3E}">
        <p14:creationId xmlns:p14="http://schemas.microsoft.com/office/powerpoint/2010/main" val="326501774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OHDSI/PatientLevelPrediction/blob/development/R/FeatureImportance.R"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D1422-60E3-F44A-B58B-58A7C8B1A7D2}"/>
              </a:ext>
            </a:extLst>
          </p:cNvPr>
          <p:cNvSpPr>
            <a:spLocks noGrp="1"/>
          </p:cNvSpPr>
          <p:nvPr>
            <p:ph type="ctrTitle"/>
          </p:nvPr>
        </p:nvSpPr>
        <p:spPr/>
        <p:txBody>
          <a:bodyPr/>
          <a:lstStyle/>
          <a:p>
            <a:r>
              <a:rPr lang="en-US" dirty="0"/>
              <a:t>Feature Importance Discussion</a:t>
            </a:r>
          </a:p>
        </p:txBody>
      </p:sp>
      <p:sp>
        <p:nvSpPr>
          <p:cNvPr id="3" name="Subtitle 2">
            <a:extLst>
              <a:ext uri="{FF2B5EF4-FFF2-40B4-BE49-F238E27FC236}">
                <a16:creationId xmlns:a16="http://schemas.microsoft.com/office/drawing/2014/main" id="{E7309A80-DE7A-2B49-836A-8C3CDDBDC8C1}"/>
              </a:ext>
            </a:extLst>
          </p:cNvPr>
          <p:cNvSpPr>
            <a:spLocks noGrp="1"/>
          </p:cNvSpPr>
          <p:nvPr>
            <p:ph type="subTitle" idx="1"/>
          </p:nvPr>
        </p:nvSpPr>
        <p:spPr/>
        <p:txBody>
          <a:bodyPr/>
          <a:lstStyle/>
          <a:p>
            <a:r>
              <a:rPr lang="en-US" dirty="0"/>
              <a:t>PLE/PLP Workgroup 6</a:t>
            </a:r>
            <a:r>
              <a:rPr lang="en-US" baseline="30000" dirty="0"/>
              <a:t>th</a:t>
            </a:r>
            <a:r>
              <a:rPr lang="en-US" dirty="0"/>
              <a:t> August 2020</a:t>
            </a:r>
          </a:p>
        </p:txBody>
      </p:sp>
    </p:spTree>
    <p:extLst>
      <p:ext uri="{BB962C8B-B14F-4D97-AF65-F5344CB8AC3E}">
        <p14:creationId xmlns:p14="http://schemas.microsoft.com/office/powerpoint/2010/main" val="1249196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30D5E-F383-9149-88BD-25060B02E215}"/>
              </a:ext>
            </a:extLst>
          </p:cNvPr>
          <p:cNvSpPr>
            <a:spLocks noGrp="1"/>
          </p:cNvSpPr>
          <p:nvPr>
            <p:ph type="title"/>
          </p:nvPr>
        </p:nvSpPr>
        <p:spPr/>
        <p:txBody>
          <a:bodyPr/>
          <a:lstStyle/>
          <a:p>
            <a:r>
              <a:rPr lang="en-US" dirty="0"/>
              <a:t>SHAP (</a:t>
            </a:r>
            <a:r>
              <a:rPr lang="en-US" dirty="0" err="1"/>
              <a:t>SHapley</a:t>
            </a:r>
            <a:r>
              <a:rPr lang="en-US" dirty="0"/>
              <a:t> Additive </a:t>
            </a:r>
            <a:r>
              <a:rPr lang="en-US" dirty="0" err="1"/>
              <a:t>exPlanations</a:t>
            </a:r>
            <a:r>
              <a:rPr lang="en-US" dirty="0"/>
              <a:t>)</a:t>
            </a:r>
          </a:p>
        </p:txBody>
      </p:sp>
      <p:sp>
        <p:nvSpPr>
          <p:cNvPr id="3" name="Text Placeholder 2">
            <a:extLst>
              <a:ext uri="{FF2B5EF4-FFF2-40B4-BE49-F238E27FC236}">
                <a16:creationId xmlns:a16="http://schemas.microsoft.com/office/drawing/2014/main" id="{4B230328-B797-7D40-A725-7AB256D80647}"/>
              </a:ext>
            </a:extLst>
          </p:cNvPr>
          <p:cNvSpPr>
            <a:spLocks noGrp="1"/>
          </p:cNvSpPr>
          <p:nvPr>
            <p:ph type="body" idx="1"/>
          </p:nvPr>
        </p:nvSpPr>
        <p:spPr/>
        <p:txBody>
          <a:bodyPr/>
          <a:lstStyle/>
          <a:p>
            <a:r>
              <a:rPr lang="en-US" dirty="0"/>
              <a:t>Based on game theory </a:t>
            </a:r>
          </a:p>
          <a:p>
            <a:r>
              <a:rPr lang="en-US" dirty="0"/>
              <a:t>Looks at the contribution of a model’s feature for each patient (local interpretability) </a:t>
            </a:r>
          </a:p>
          <a:p>
            <a:r>
              <a:rPr lang="en-US" dirty="0"/>
              <a:t>Global importance also possible by averaging across patients</a:t>
            </a:r>
          </a:p>
          <a:p>
            <a:r>
              <a:rPr lang="en-US" dirty="0"/>
              <a:t>Contribution is based on </a:t>
            </a:r>
            <a:r>
              <a:rPr lang="en-US" dirty="0" err="1"/>
              <a:t>shapley</a:t>
            </a:r>
            <a:r>
              <a:rPr lang="en-US" dirty="0"/>
              <a:t> value – this is the total impact of a feature when considering all combinations of other features</a:t>
            </a:r>
          </a:p>
        </p:txBody>
      </p:sp>
    </p:spTree>
    <p:extLst>
      <p:ext uri="{BB962C8B-B14F-4D97-AF65-F5344CB8AC3E}">
        <p14:creationId xmlns:p14="http://schemas.microsoft.com/office/powerpoint/2010/main" val="2056514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084F4-26F5-084C-BAED-67E04D7A6A26}"/>
              </a:ext>
            </a:extLst>
          </p:cNvPr>
          <p:cNvSpPr>
            <a:spLocks noGrp="1"/>
          </p:cNvSpPr>
          <p:nvPr>
            <p:ph type="title"/>
          </p:nvPr>
        </p:nvSpPr>
        <p:spPr/>
        <p:txBody>
          <a:bodyPr/>
          <a:lstStyle/>
          <a:p>
            <a:r>
              <a:rPr lang="en-US" dirty="0"/>
              <a:t>Example SHAP</a:t>
            </a:r>
          </a:p>
        </p:txBody>
      </p:sp>
      <p:pic>
        <p:nvPicPr>
          <p:cNvPr id="7" name="Picture 6" descr="A screenshot of a cell phone&#10;&#10;Description automatically generated">
            <a:extLst>
              <a:ext uri="{FF2B5EF4-FFF2-40B4-BE49-F238E27FC236}">
                <a16:creationId xmlns:a16="http://schemas.microsoft.com/office/drawing/2014/main" id="{0097B9F7-4D6A-4540-91FC-8F8F46B5EE35}"/>
              </a:ext>
            </a:extLst>
          </p:cNvPr>
          <p:cNvPicPr>
            <a:picLocks noChangeAspect="1"/>
          </p:cNvPicPr>
          <p:nvPr/>
        </p:nvPicPr>
        <p:blipFill>
          <a:blip r:embed="rId2"/>
          <a:stretch>
            <a:fillRect/>
          </a:stretch>
        </p:blipFill>
        <p:spPr>
          <a:xfrm>
            <a:off x="300153" y="1170877"/>
            <a:ext cx="7837914" cy="5225276"/>
          </a:xfrm>
          <a:prstGeom prst="rect">
            <a:avLst/>
          </a:prstGeom>
        </p:spPr>
      </p:pic>
      <p:sp>
        <p:nvSpPr>
          <p:cNvPr id="8" name="TextBox 7">
            <a:extLst>
              <a:ext uri="{FF2B5EF4-FFF2-40B4-BE49-F238E27FC236}">
                <a16:creationId xmlns:a16="http://schemas.microsoft.com/office/drawing/2014/main" id="{960D73DA-B2E1-4E42-8905-49F55673A022}"/>
              </a:ext>
            </a:extLst>
          </p:cNvPr>
          <p:cNvSpPr txBox="1"/>
          <p:nvPr/>
        </p:nvSpPr>
        <p:spPr>
          <a:xfrm>
            <a:off x="8932127" y="2955073"/>
            <a:ext cx="2520176" cy="1384995"/>
          </a:xfrm>
          <a:prstGeom prst="rect">
            <a:avLst/>
          </a:prstGeom>
          <a:noFill/>
        </p:spPr>
        <p:txBody>
          <a:bodyPr wrap="square" rtlCol="0">
            <a:spAutoFit/>
          </a:bodyPr>
          <a:lstStyle/>
          <a:p>
            <a:r>
              <a:rPr lang="en-US" dirty="0"/>
              <a:t>Example from internet – the nice thing about SHAP is that you get the impact of the feature per patient so we can plot distributions of importance</a:t>
            </a:r>
          </a:p>
        </p:txBody>
      </p:sp>
    </p:spTree>
    <p:extLst>
      <p:ext uri="{BB962C8B-B14F-4D97-AF65-F5344CB8AC3E}">
        <p14:creationId xmlns:p14="http://schemas.microsoft.com/office/powerpoint/2010/main" val="34208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64C2F-953B-9D45-9306-DD7F93367718}"/>
              </a:ext>
            </a:extLst>
          </p:cNvPr>
          <p:cNvSpPr>
            <a:spLocks noGrp="1"/>
          </p:cNvSpPr>
          <p:nvPr>
            <p:ph type="title"/>
          </p:nvPr>
        </p:nvSpPr>
        <p:spPr/>
        <p:txBody>
          <a:bodyPr/>
          <a:lstStyle/>
          <a:p>
            <a:r>
              <a:rPr lang="en-US" dirty="0"/>
              <a:t>SHAP Pros/Cons</a:t>
            </a:r>
          </a:p>
        </p:txBody>
      </p:sp>
      <p:graphicFrame>
        <p:nvGraphicFramePr>
          <p:cNvPr id="6" name="Table 5">
            <a:extLst>
              <a:ext uri="{FF2B5EF4-FFF2-40B4-BE49-F238E27FC236}">
                <a16:creationId xmlns:a16="http://schemas.microsoft.com/office/drawing/2014/main" id="{4F46A578-931D-4741-8C35-F9B9460DA467}"/>
              </a:ext>
            </a:extLst>
          </p:cNvPr>
          <p:cNvGraphicFramePr>
            <a:graphicFrameLocks noGrp="1"/>
          </p:cNvGraphicFramePr>
          <p:nvPr>
            <p:extLst>
              <p:ext uri="{D42A27DB-BD31-4B8C-83A1-F6EECF244321}">
                <p14:modId xmlns:p14="http://schemas.microsoft.com/office/powerpoint/2010/main" val="155347039"/>
              </p:ext>
            </p:extLst>
          </p:nvPr>
        </p:nvGraphicFramePr>
        <p:xfrm>
          <a:off x="2032000" y="2158173"/>
          <a:ext cx="8128000" cy="2788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960927736"/>
                    </a:ext>
                  </a:extLst>
                </a:gridCol>
                <a:gridCol w="4064000">
                  <a:extLst>
                    <a:ext uri="{9D8B030D-6E8A-4147-A177-3AD203B41FA5}">
                      <a16:colId xmlns:a16="http://schemas.microsoft.com/office/drawing/2014/main" val="255531806"/>
                    </a:ext>
                  </a:extLst>
                </a:gridCol>
              </a:tblGrid>
              <a:tr h="370840">
                <a:tc>
                  <a:txBody>
                    <a:bodyPr/>
                    <a:lstStyle/>
                    <a:p>
                      <a:r>
                        <a:rPr lang="en-US" dirty="0"/>
                        <a:t>Pros</a:t>
                      </a:r>
                    </a:p>
                  </a:txBody>
                  <a:tcPr/>
                </a:tc>
                <a:tc>
                  <a:txBody>
                    <a:bodyPr/>
                    <a:lstStyle/>
                    <a:p>
                      <a:r>
                        <a:rPr lang="en-US" dirty="0"/>
                        <a:t>Cons</a:t>
                      </a:r>
                    </a:p>
                  </a:txBody>
                  <a:tcPr/>
                </a:tc>
                <a:extLst>
                  <a:ext uri="{0D108BD9-81ED-4DB2-BD59-A6C34878D82A}">
                    <a16:rowId xmlns:a16="http://schemas.microsoft.com/office/drawing/2014/main" val="13459843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Local importance</a:t>
                      </a:r>
                    </a:p>
                    <a:p>
                      <a:endParaRPr lang="en-US" dirty="0"/>
                    </a:p>
                  </a:txBody>
                  <a:tcPr/>
                </a:tc>
                <a:tc>
                  <a:txBody>
                    <a:bodyPr/>
                    <a:lstStyle/>
                    <a:p>
                      <a:r>
                        <a:rPr lang="en-US" dirty="0"/>
                        <a:t>Model specific – with our data correlated variables may not be selected due to the other variable being picked – we won’t know importance of these</a:t>
                      </a:r>
                    </a:p>
                  </a:txBody>
                  <a:tcPr/>
                </a:tc>
                <a:extLst>
                  <a:ext uri="{0D108BD9-81ED-4DB2-BD59-A6C34878D82A}">
                    <a16:rowId xmlns:a16="http://schemas.microsoft.com/office/drawing/2014/main" val="845461234"/>
                  </a:ext>
                </a:extLst>
              </a:tr>
              <a:tr h="370840">
                <a:tc>
                  <a:txBody>
                    <a:bodyPr/>
                    <a:lstStyle/>
                    <a:p>
                      <a:r>
                        <a:rPr lang="en-US" dirty="0"/>
                        <a:t>Model agnostic– can be applied for any classifier (including KNN)</a:t>
                      </a:r>
                    </a:p>
                  </a:txBody>
                  <a:tcPr/>
                </a:tc>
                <a:tc>
                  <a:txBody>
                    <a:bodyPr/>
                    <a:lstStyle/>
                    <a:p>
                      <a:r>
                        <a:rPr lang="en-US" dirty="0"/>
                        <a:t>May not account for data correlations (if a variable is missing then imputes which may be unrealistic)</a:t>
                      </a:r>
                    </a:p>
                  </a:txBody>
                  <a:tcPr/>
                </a:tc>
                <a:extLst>
                  <a:ext uri="{0D108BD9-81ED-4DB2-BD59-A6C34878D82A}">
                    <a16:rowId xmlns:a16="http://schemas.microsoft.com/office/drawing/2014/main" val="3300702598"/>
                  </a:ext>
                </a:extLst>
              </a:tr>
              <a:tr h="370840">
                <a:tc>
                  <a:txBody>
                    <a:bodyPr/>
                    <a:lstStyle/>
                    <a:p>
                      <a:r>
                        <a:rPr lang="en-US" dirty="0"/>
                        <a:t>Can show positive/negative contribution</a:t>
                      </a:r>
                    </a:p>
                  </a:txBody>
                  <a:tcPr/>
                </a:tc>
                <a:tc>
                  <a:txBody>
                    <a:bodyPr/>
                    <a:lstStyle/>
                    <a:p>
                      <a:r>
                        <a:rPr lang="en-US" dirty="0"/>
                        <a:t>Not sure how well it scales </a:t>
                      </a:r>
                    </a:p>
                  </a:txBody>
                  <a:tcPr/>
                </a:tc>
                <a:extLst>
                  <a:ext uri="{0D108BD9-81ED-4DB2-BD59-A6C34878D82A}">
                    <a16:rowId xmlns:a16="http://schemas.microsoft.com/office/drawing/2014/main" val="4275584481"/>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31830330"/>
                  </a:ext>
                </a:extLst>
              </a:tr>
            </a:tbl>
          </a:graphicData>
        </a:graphic>
      </p:graphicFrame>
    </p:spTree>
    <p:extLst>
      <p:ext uri="{BB962C8B-B14F-4D97-AF65-F5344CB8AC3E}">
        <p14:creationId xmlns:p14="http://schemas.microsoft.com/office/powerpoint/2010/main" val="218804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3CEA4-8758-3B42-8F7F-9560EE223186}"/>
              </a:ext>
            </a:extLst>
          </p:cNvPr>
          <p:cNvSpPr>
            <a:spLocks noGrp="1"/>
          </p:cNvSpPr>
          <p:nvPr>
            <p:ph type="title"/>
          </p:nvPr>
        </p:nvSpPr>
        <p:spPr/>
        <p:txBody>
          <a:bodyPr/>
          <a:lstStyle/>
          <a:p>
            <a:r>
              <a:rPr lang="en-US" dirty="0"/>
              <a:t>Other methods</a:t>
            </a:r>
          </a:p>
        </p:txBody>
      </p:sp>
      <p:sp>
        <p:nvSpPr>
          <p:cNvPr id="3" name="Text Placeholder 2">
            <a:extLst>
              <a:ext uri="{FF2B5EF4-FFF2-40B4-BE49-F238E27FC236}">
                <a16:creationId xmlns:a16="http://schemas.microsoft.com/office/drawing/2014/main" id="{25019E28-83B4-B44C-A15D-CBE7157CEEBE}"/>
              </a:ext>
            </a:extLst>
          </p:cNvPr>
          <p:cNvSpPr>
            <a:spLocks noGrp="1"/>
          </p:cNvSpPr>
          <p:nvPr>
            <p:ph type="body" idx="1"/>
          </p:nvPr>
        </p:nvSpPr>
        <p:spPr>
          <a:xfrm>
            <a:off x="609600" y="1219200"/>
            <a:ext cx="6471424" cy="4906962"/>
          </a:xfrm>
        </p:spPr>
        <p:txBody>
          <a:bodyPr/>
          <a:lstStyle/>
          <a:p>
            <a:r>
              <a:rPr lang="en-US" sz="2400" dirty="0"/>
              <a:t>Partial importance (PI) </a:t>
            </a:r>
          </a:p>
          <a:p>
            <a:r>
              <a:rPr lang="en-US" sz="2400" dirty="0"/>
              <a:t>Individual conditional importance (ICI) plots </a:t>
            </a:r>
          </a:p>
          <a:p>
            <a:r>
              <a:rPr lang="en-US" sz="2400" dirty="0"/>
              <a:t>Partial dependence (PD) </a:t>
            </a:r>
          </a:p>
          <a:p>
            <a:r>
              <a:rPr lang="en-US" sz="2400" dirty="0"/>
              <a:t>Individual conditional expectation (ICE) plots</a:t>
            </a:r>
          </a:p>
          <a:p>
            <a:r>
              <a:rPr lang="en-US" sz="2400" dirty="0"/>
              <a:t>LIME (estimate complex model with simple interpretable model – e.g., linear model)</a:t>
            </a:r>
          </a:p>
          <a:p>
            <a:r>
              <a:rPr lang="en-US" sz="2400" dirty="0"/>
              <a:t>LOCO (like PFI but refits model – too computational)</a:t>
            </a:r>
          </a:p>
          <a:p>
            <a:r>
              <a:rPr lang="en-US" sz="2400" dirty="0"/>
              <a:t>Plus plenty more…</a:t>
            </a:r>
          </a:p>
        </p:txBody>
      </p:sp>
      <p:pic>
        <p:nvPicPr>
          <p:cNvPr id="4" name="Picture 3">
            <a:extLst>
              <a:ext uri="{FF2B5EF4-FFF2-40B4-BE49-F238E27FC236}">
                <a16:creationId xmlns:a16="http://schemas.microsoft.com/office/drawing/2014/main" id="{C919034F-5859-0B44-BF32-28AA8BBFB9AA}"/>
              </a:ext>
            </a:extLst>
          </p:cNvPr>
          <p:cNvPicPr>
            <a:picLocks noChangeAspect="1"/>
          </p:cNvPicPr>
          <p:nvPr/>
        </p:nvPicPr>
        <p:blipFill>
          <a:blip r:embed="rId2"/>
          <a:stretch>
            <a:fillRect/>
          </a:stretch>
        </p:blipFill>
        <p:spPr>
          <a:xfrm>
            <a:off x="7428261" y="2176037"/>
            <a:ext cx="3937000" cy="2260600"/>
          </a:xfrm>
          <a:prstGeom prst="rect">
            <a:avLst/>
          </a:prstGeom>
        </p:spPr>
      </p:pic>
    </p:spTree>
    <p:extLst>
      <p:ext uri="{BB962C8B-B14F-4D97-AF65-F5344CB8AC3E}">
        <p14:creationId xmlns:p14="http://schemas.microsoft.com/office/powerpoint/2010/main" val="3685091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95564-4321-EA42-B832-ED28405D3F07}"/>
              </a:ext>
            </a:extLst>
          </p:cNvPr>
          <p:cNvSpPr>
            <a:spLocks noGrp="1"/>
          </p:cNvSpPr>
          <p:nvPr>
            <p:ph type="title"/>
          </p:nvPr>
        </p:nvSpPr>
        <p:spPr/>
        <p:txBody>
          <a:bodyPr/>
          <a:lstStyle/>
          <a:p>
            <a:r>
              <a:rPr lang="en-US" dirty="0"/>
              <a:t>Current work</a:t>
            </a:r>
          </a:p>
        </p:txBody>
      </p:sp>
      <p:sp>
        <p:nvSpPr>
          <p:cNvPr id="3" name="Text Placeholder 2">
            <a:extLst>
              <a:ext uri="{FF2B5EF4-FFF2-40B4-BE49-F238E27FC236}">
                <a16:creationId xmlns:a16="http://schemas.microsoft.com/office/drawing/2014/main" id="{5D76FAF8-4F00-3340-A870-9326865F7683}"/>
              </a:ext>
            </a:extLst>
          </p:cNvPr>
          <p:cNvSpPr>
            <a:spLocks noGrp="1"/>
          </p:cNvSpPr>
          <p:nvPr>
            <p:ph type="body" idx="1"/>
          </p:nvPr>
        </p:nvSpPr>
        <p:spPr/>
        <p:txBody>
          <a:bodyPr/>
          <a:lstStyle/>
          <a:p>
            <a:r>
              <a:rPr lang="en-US" dirty="0"/>
              <a:t>I’ve started to add PFI – I’m doing in in parallel to speed things up </a:t>
            </a:r>
            <a:r>
              <a:rPr lang="en-US" dirty="0">
                <a:hlinkClick r:id="rId2"/>
              </a:rPr>
              <a:t>https://github.com/OHDSI/PatientLevelPrediction/blob/development/R/FeatureImportance.R</a:t>
            </a:r>
            <a:r>
              <a:rPr lang="en-US" dirty="0"/>
              <a:t> </a:t>
            </a:r>
          </a:p>
          <a:p>
            <a:endParaRPr lang="en-US" dirty="0"/>
          </a:p>
          <a:p>
            <a:endParaRPr lang="en-US" dirty="0"/>
          </a:p>
          <a:p>
            <a:r>
              <a:rPr lang="en-US" dirty="0"/>
              <a:t>But before focusing on this…</a:t>
            </a:r>
          </a:p>
        </p:txBody>
      </p:sp>
    </p:spTree>
    <p:extLst>
      <p:ext uri="{BB962C8B-B14F-4D97-AF65-F5344CB8AC3E}">
        <p14:creationId xmlns:p14="http://schemas.microsoft.com/office/powerpoint/2010/main" val="891644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0CF9-086E-D540-8FA9-26392F74870F}"/>
              </a:ext>
            </a:extLst>
          </p:cNvPr>
          <p:cNvSpPr>
            <a:spLocks noGrp="1"/>
          </p:cNvSpPr>
          <p:nvPr>
            <p:ph type="title"/>
          </p:nvPr>
        </p:nvSpPr>
        <p:spPr/>
        <p:txBody>
          <a:bodyPr/>
          <a:lstStyle/>
          <a:p>
            <a:r>
              <a:rPr lang="en-US" dirty="0"/>
              <a:t>10 min group discussion</a:t>
            </a:r>
          </a:p>
        </p:txBody>
      </p:sp>
      <p:sp>
        <p:nvSpPr>
          <p:cNvPr id="3" name="Text Placeholder 2">
            <a:extLst>
              <a:ext uri="{FF2B5EF4-FFF2-40B4-BE49-F238E27FC236}">
                <a16:creationId xmlns:a16="http://schemas.microsoft.com/office/drawing/2014/main" id="{826E550A-CDE3-4246-853F-DE4011E7DD84}"/>
              </a:ext>
            </a:extLst>
          </p:cNvPr>
          <p:cNvSpPr>
            <a:spLocks noGrp="1"/>
          </p:cNvSpPr>
          <p:nvPr>
            <p:ph type="body" idx="1"/>
          </p:nvPr>
        </p:nvSpPr>
        <p:spPr>
          <a:xfrm>
            <a:off x="609599" y="1219200"/>
            <a:ext cx="5869259" cy="4906962"/>
          </a:xfrm>
        </p:spPr>
        <p:txBody>
          <a:bodyPr/>
          <a:lstStyle/>
          <a:p>
            <a:pPr marL="203200" indent="0">
              <a:buNone/>
            </a:pPr>
            <a:r>
              <a:rPr lang="en-US" dirty="0"/>
              <a:t>1. </a:t>
            </a:r>
            <a:r>
              <a:rPr lang="en-US" b="1" dirty="0"/>
              <a:t>Should we focus on feature importance </a:t>
            </a:r>
            <a:r>
              <a:rPr lang="en-US" dirty="0"/>
              <a:t>– what are the use cases in PLE and PLP?</a:t>
            </a:r>
          </a:p>
          <a:p>
            <a:pPr marL="203200" indent="0">
              <a:buNone/>
            </a:pPr>
            <a:r>
              <a:rPr lang="en-US" dirty="0"/>
              <a:t>2. Any other useful methods we should consider?</a:t>
            </a:r>
          </a:p>
          <a:p>
            <a:pPr marL="203200" indent="0">
              <a:buNone/>
            </a:pPr>
            <a:r>
              <a:rPr lang="en-US" dirty="0"/>
              <a:t>3. What method/s should we focus on (if any)</a:t>
            </a:r>
          </a:p>
          <a:p>
            <a:endParaRPr lang="en-US" dirty="0"/>
          </a:p>
        </p:txBody>
      </p:sp>
      <p:pic>
        <p:nvPicPr>
          <p:cNvPr id="4" name="Picture 3">
            <a:extLst>
              <a:ext uri="{FF2B5EF4-FFF2-40B4-BE49-F238E27FC236}">
                <a16:creationId xmlns:a16="http://schemas.microsoft.com/office/drawing/2014/main" id="{02306240-A797-784A-8243-C15464B87D35}"/>
              </a:ext>
            </a:extLst>
          </p:cNvPr>
          <p:cNvPicPr>
            <a:picLocks noChangeAspect="1"/>
          </p:cNvPicPr>
          <p:nvPr/>
        </p:nvPicPr>
        <p:blipFill>
          <a:blip r:embed="rId2"/>
          <a:stretch>
            <a:fillRect/>
          </a:stretch>
        </p:blipFill>
        <p:spPr>
          <a:xfrm>
            <a:off x="6714546" y="1920023"/>
            <a:ext cx="5078488" cy="3017954"/>
          </a:xfrm>
          <a:prstGeom prst="rect">
            <a:avLst/>
          </a:prstGeom>
        </p:spPr>
      </p:pic>
    </p:spTree>
    <p:extLst>
      <p:ext uri="{BB962C8B-B14F-4D97-AF65-F5344CB8AC3E}">
        <p14:creationId xmlns:p14="http://schemas.microsoft.com/office/powerpoint/2010/main" val="3143263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1AD94-2EB5-1F4E-94EF-19FF4B05BF15}"/>
              </a:ext>
            </a:extLst>
          </p:cNvPr>
          <p:cNvSpPr>
            <a:spLocks noGrp="1"/>
          </p:cNvSpPr>
          <p:nvPr>
            <p:ph type="title"/>
          </p:nvPr>
        </p:nvSpPr>
        <p:spPr/>
        <p:txBody>
          <a:bodyPr/>
          <a:lstStyle/>
          <a:p>
            <a:r>
              <a:rPr lang="en-US" dirty="0"/>
              <a:t>10 min research collaboration ideas</a:t>
            </a:r>
          </a:p>
        </p:txBody>
      </p:sp>
      <p:sp>
        <p:nvSpPr>
          <p:cNvPr id="3" name="Text Placeholder 2">
            <a:extLst>
              <a:ext uri="{FF2B5EF4-FFF2-40B4-BE49-F238E27FC236}">
                <a16:creationId xmlns:a16="http://schemas.microsoft.com/office/drawing/2014/main" id="{30891FC3-44DE-8248-90A8-5A9BDC71A4F7}"/>
              </a:ext>
            </a:extLst>
          </p:cNvPr>
          <p:cNvSpPr>
            <a:spLocks noGrp="1"/>
          </p:cNvSpPr>
          <p:nvPr>
            <p:ph type="body" idx="1"/>
          </p:nvPr>
        </p:nvSpPr>
        <p:spPr>
          <a:xfrm>
            <a:off x="6096000" y="1219200"/>
            <a:ext cx="5486400" cy="4906962"/>
          </a:xfrm>
        </p:spPr>
        <p:txBody>
          <a:bodyPr/>
          <a:lstStyle/>
          <a:p>
            <a:r>
              <a:rPr lang="en-US" dirty="0"/>
              <a:t>Shall we do an OHDSI network study into feature importance?</a:t>
            </a:r>
          </a:p>
          <a:p>
            <a:endParaRPr lang="en-US" dirty="0"/>
          </a:p>
          <a:p>
            <a:r>
              <a:rPr lang="en-US" dirty="0"/>
              <a:t>What things are important to assess? (speed, interpretability, …)</a:t>
            </a:r>
          </a:p>
        </p:txBody>
      </p:sp>
      <p:pic>
        <p:nvPicPr>
          <p:cNvPr id="4" name="Picture 3">
            <a:extLst>
              <a:ext uri="{FF2B5EF4-FFF2-40B4-BE49-F238E27FC236}">
                <a16:creationId xmlns:a16="http://schemas.microsoft.com/office/drawing/2014/main" id="{BF1435E7-88D5-FF41-B663-B93198BAD7AE}"/>
              </a:ext>
            </a:extLst>
          </p:cNvPr>
          <p:cNvPicPr>
            <a:picLocks noChangeAspect="1"/>
          </p:cNvPicPr>
          <p:nvPr/>
        </p:nvPicPr>
        <p:blipFill>
          <a:blip r:embed="rId2"/>
          <a:stretch>
            <a:fillRect/>
          </a:stretch>
        </p:blipFill>
        <p:spPr>
          <a:xfrm>
            <a:off x="609600" y="1920023"/>
            <a:ext cx="5078488" cy="3017954"/>
          </a:xfrm>
          <a:prstGeom prst="rect">
            <a:avLst/>
          </a:prstGeom>
        </p:spPr>
      </p:pic>
    </p:spTree>
    <p:extLst>
      <p:ext uri="{BB962C8B-B14F-4D97-AF65-F5344CB8AC3E}">
        <p14:creationId xmlns:p14="http://schemas.microsoft.com/office/powerpoint/2010/main" val="173914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E4BD6-A7AB-CF4E-8582-525957D1ADE3}"/>
              </a:ext>
            </a:extLst>
          </p:cNvPr>
          <p:cNvSpPr>
            <a:spLocks noGrp="1"/>
          </p:cNvSpPr>
          <p:nvPr>
            <p:ph type="title"/>
          </p:nvPr>
        </p:nvSpPr>
        <p:spPr/>
        <p:txBody>
          <a:bodyPr/>
          <a:lstStyle/>
          <a:p>
            <a:r>
              <a:rPr lang="en-US" dirty="0"/>
              <a:t>If we have time…</a:t>
            </a:r>
          </a:p>
        </p:txBody>
      </p:sp>
      <p:sp>
        <p:nvSpPr>
          <p:cNvPr id="3" name="Text Placeholder 2">
            <a:extLst>
              <a:ext uri="{FF2B5EF4-FFF2-40B4-BE49-F238E27FC236}">
                <a16:creationId xmlns:a16="http://schemas.microsoft.com/office/drawing/2014/main" id="{E688DDC3-2E85-E242-B78C-F50FA4D67638}"/>
              </a:ext>
            </a:extLst>
          </p:cNvPr>
          <p:cNvSpPr>
            <a:spLocks noGrp="1"/>
          </p:cNvSpPr>
          <p:nvPr>
            <p:ph type="body" idx="1"/>
          </p:nvPr>
        </p:nvSpPr>
        <p:spPr/>
        <p:txBody>
          <a:bodyPr/>
          <a:lstStyle/>
          <a:p>
            <a:r>
              <a:rPr lang="en-US" dirty="0"/>
              <a:t>Any ideas to improve our clinical application publication chance?</a:t>
            </a:r>
          </a:p>
        </p:txBody>
      </p:sp>
      <p:pic>
        <p:nvPicPr>
          <p:cNvPr id="4" name="Picture 3">
            <a:extLst>
              <a:ext uri="{FF2B5EF4-FFF2-40B4-BE49-F238E27FC236}">
                <a16:creationId xmlns:a16="http://schemas.microsoft.com/office/drawing/2014/main" id="{1098834E-DC98-C24B-B529-4B4691C8EE22}"/>
              </a:ext>
            </a:extLst>
          </p:cNvPr>
          <p:cNvPicPr>
            <a:picLocks noChangeAspect="1"/>
          </p:cNvPicPr>
          <p:nvPr/>
        </p:nvPicPr>
        <p:blipFill>
          <a:blip r:embed="rId2"/>
          <a:stretch>
            <a:fillRect/>
          </a:stretch>
        </p:blipFill>
        <p:spPr>
          <a:xfrm>
            <a:off x="3556756" y="2778667"/>
            <a:ext cx="5078488" cy="3017954"/>
          </a:xfrm>
          <a:prstGeom prst="rect">
            <a:avLst/>
          </a:prstGeom>
        </p:spPr>
      </p:pic>
    </p:spTree>
    <p:extLst>
      <p:ext uri="{BB962C8B-B14F-4D97-AF65-F5344CB8AC3E}">
        <p14:creationId xmlns:p14="http://schemas.microsoft.com/office/powerpoint/2010/main" val="2258429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D7F7B-427B-B944-9411-EF5AC1B325F7}"/>
              </a:ext>
            </a:extLst>
          </p:cNvPr>
          <p:cNvSpPr>
            <a:spLocks noGrp="1"/>
          </p:cNvSpPr>
          <p:nvPr>
            <p:ph type="title"/>
          </p:nvPr>
        </p:nvSpPr>
        <p:spPr/>
        <p:txBody>
          <a:bodyPr/>
          <a:lstStyle/>
          <a:p>
            <a:r>
              <a:rPr lang="en-US" dirty="0"/>
              <a:t>Introductions</a:t>
            </a:r>
          </a:p>
        </p:txBody>
      </p:sp>
      <p:sp>
        <p:nvSpPr>
          <p:cNvPr id="3" name="Text Placeholder 2">
            <a:extLst>
              <a:ext uri="{FF2B5EF4-FFF2-40B4-BE49-F238E27FC236}">
                <a16:creationId xmlns:a16="http://schemas.microsoft.com/office/drawing/2014/main" id="{0C241E64-7487-394B-91BE-4E6A58806A21}"/>
              </a:ext>
            </a:extLst>
          </p:cNvPr>
          <p:cNvSpPr>
            <a:spLocks noGrp="1"/>
          </p:cNvSpPr>
          <p:nvPr>
            <p:ph type="body" idx="1"/>
          </p:nvPr>
        </p:nvSpPr>
        <p:spPr/>
        <p:txBody>
          <a:bodyPr/>
          <a:lstStyle/>
          <a:p>
            <a:r>
              <a:rPr lang="en-US" dirty="0"/>
              <a:t>Any new members?</a:t>
            </a:r>
          </a:p>
        </p:txBody>
      </p:sp>
      <p:pic>
        <p:nvPicPr>
          <p:cNvPr id="4" name="Picture 3">
            <a:extLst>
              <a:ext uri="{FF2B5EF4-FFF2-40B4-BE49-F238E27FC236}">
                <a16:creationId xmlns:a16="http://schemas.microsoft.com/office/drawing/2014/main" id="{CC31B0E2-F0D0-E94B-821D-0A022596361E}"/>
              </a:ext>
            </a:extLst>
          </p:cNvPr>
          <p:cNvPicPr>
            <a:picLocks noChangeAspect="1"/>
          </p:cNvPicPr>
          <p:nvPr/>
        </p:nvPicPr>
        <p:blipFill>
          <a:blip r:embed="rId2"/>
          <a:stretch>
            <a:fillRect/>
          </a:stretch>
        </p:blipFill>
        <p:spPr>
          <a:xfrm>
            <a:off x="2998051" y="2052134"/>
            <a:ext cx="6195897" cy="2753732"/>
          </a:xfrm>
          <a:prstGeom prst="rect">
            <a:avLst/>
          </a:prstGeom>
        </p:spPr>
      </p:pic>
    </p:spTree>
    <p:extLst>
      <p:ext uri="{BB962C8B-B14F-4D97-AF65-F5344CB8AC3E}">
        <p14:creationId xmlns:p14="http://schemas.microsoft.com/office/powerpoint/2010/main" val="918247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6925-2E2B-F047-ABDC-FBF64F1F5C9F}"/>
              </a:ext>
            </a:extLst>
          </p:cNvPr>
          <p:cNvSpPr>
            <a:spLocks noGrp="1"/>
          </p:cNvSpPr>
          <p:nvPr>
            <p:ph type="title"/>
          </p:nvPr>
        </p:nvSpPr>
        <p:spPr/>
        <p:txBody>
          <a:bodyPr/>
          <a:lstStyle/>
          <a:p>
            <a:r>
              <a:rPr lang="en-US" dirty="0"/>
              <a:t>Summary of Current PLP Feature Importance</a:t>
            </a:r>
          </a:p>
        </p:txBody>
      </p:sp>
      <p:sp>
        <p:nvSpPr>
          <p:cNvPr id="3" name="Text Placeholder 2">
            <a:extLst>
              <a:ext uri="{FF2B5EF4-FFF2-40B4-BE49-F238E27FC236}">
                <a16:creationId xmlns:a16="http://schemas.microsoft.com/office/drawing/2014/main" id="{7E9F806B-1E60-5E43-9A19-37F304A13DC8}"/>
              </a:ext>
            </a:extLst>
          </p:cNvPr>
          <p:cNvSpPr>
            <a:spLocks noGrp="1"/>
          </p:cNvSpPr>
          <p:nvPr>
            <p:ph type="body" idx="1"/>
          </p:nvPr>
        </p:nvSpPr>
        <p:spPr/>
        <p:txBody>
          <a:bodyPr/>
          <a:lstStyle/>
          <a:p>
            <a:pPr marL="203200" indent="0">
              <a:buNone/>
            </a:pPr>
            <a:r>
              <a:rPr lang="en-US" dirty="0"/>
              <a:t>PLP currently uses variable importance in scikit-learn or coefficients – this is not great and may use different methods</a:t>
            </a:r>
          </a:p>
          <a:p>
            <a:endParaRPr lang="en-US" dirty="0"/>
          </a:p>
        </p:txBody>
      </p:sp>
      <p:graphicFrame>
        <p:nvGraphicFramePr>
          <p:cNvPr id="4" name="Table 3">
            <a:extLst>
              <a:ext uri="{FF2B5EF4-FFF2-40B4-BE49-F238E27FC236}">
                <a16:creationId xmlns:a16="http://schemas.microsoft.com/office/drawing/2014/main" id="{D673FD48-E681-4F48-A276-F835B3FEC82F}"/>
              </a:ext>
            </a:extLst>
          </p:cNvPr>
          <p:cNvGraphicFramePr>
            <a:graphicFrameLocks noGrp="1"/>
          </p:cNvGraphicFramePr>
          <p:nvPr>
            <p:extLst>
              <p:ext uri="{D42A27DB-BD31-4B8C-83A1-F6EECF244321}">
                <p14:modId xmlns:p14="http://schemas.microsoft.com/office/powerpoint/2010/main" val="1011939570"/>
              </p:ext>
            </p:extLst>
          </p:nvPr>
        </p:nvGraphicFramePr>
        <p:xfrm>
          <a:off x="1204332" y="2582436"/>
          <a:ext cx="10114156" cy="3307080"/>
        </p:xfrm>
        <a:graphic>
          <a:graphicData uri="http://schemas.openxmlformats.org/drawingml/2006/table">
            <a:tbl>
              <a:tblPr firstRow="1" bandRow="1">
                <a:tableStyleId>{5C22544A-7EE6-4342-B048-85BDC9FD1C3A}</a:tableStyleId>
              </a:tblPr>
              <a:tblGrid>
                <a:gridCol w="2408663">
                  <a:extLst>
                    <a:ext uri="{9D8B030D-6E8A-4147-A177-3AD203B41FA5}">
                      <a16:colId xmlns:a16="http://schemas.microsoft.com/office/drawing/2014/main" val="1056780770"/>
                    </a:ext>
                  </a:extLst>
                </a:gridCol>
                <a:gridCol w="7705493">
                  <a:extLst>
                    <a:ext uri="{9D8B030D-6E8A-4147-A177-3AD203B41FA5}">
                      <a16:colId xmlns:a16="http://schemas.microsoft.com/office/drawing/2014/main" val="3623386492"/>
                    </a:ext>
                  </a:extLst>
                </a:gridCol>
              </a:tblGrid>
              <a:tr h="370840">
                <a:tc>
                  <a:txBody>
                    <a:bodyPr/>
                    <a:lstStyle/>
                    <a:p>
                      <a:r>
                        <a:rPr lang="en-US" dirty="0"/>
                        <a:t>Classifier</a:t>
                      </a:r>
                    </a:p>
                  </a:txBody>
                  <a:tcPr/>
                </a:tc>
                <a:tc>
                  <a:txBody>
                    <a:bodyPr/>
                    <a:lstStyle/>
                    <a:p>
                      <a:r>
                        <a:rPr lang="en-US" dirty="0"/>
                        <a:t>Variable importance</a:t>
                      </a:r>
                    </a:p>
                  </a:txBody>
                  <a:tcPr/>
                </a:tc>
                <a:extLst>
                  <a:ext uri="{0D108BD9-81ED-4DB2-BD59-A6C34878D82A}">
                    <a16:rowId xmlns:a16="http://schemas.microsoft.com/office/drawing/2014/main" val="2451761796"/>
                  </a:ext>
                </a:extLst>
              </a:tr>
              <a:tr h="370840">
                <a:tc>
                  <a:txBody>
                    <a:bodyPr/>
                    <a:lstStyle/>
                    <a:p>
                      <a:r>
                        <a:rPr lang="en-US" dirty="0"/>
                        <a:t>Random Forest/AdaBoost/Decision Tree</a:t>
                      </a:r>
                    </a:p>
                  </a:txBody>
                  <a:tcPr/>
                </a:tc>
                <a:tc>
                  <a:txBody>
                    <a:bodyPr/>
                    <a:lstStyle/>
                    <a:p>
                      <a:r>
                        <a:rPr lang="en-US" dirty="0"/>
                        <a:t>Gini Importance – for a predictor, for each split involving the predictor sum improvement that the split makes weighted by how many data-points are in the split.  Improvement is variable’s impurity measure before split minus weighted impurity measure after split.</a:t>
                      </a:r>
                    </a:p>
                  </a:txBody>
                  <a:tcPr/>
                </a:tc>
                <a:extLst>
                  <a:ext uri="{0D108BD9-81ED-4DB2-BD59-A6C34878D82A}">
                    <a16:rowId xmlns:a16="http://schemas.microsoft.com/office/drawing/2014/main" val="2155858089"/>
                  </a:ext>
                </a:extLst>
              </a:tr>
              <a:tr h="370840">
                <a:tc>
                  <a:txBody>
                    <a:bodyPr/>
                    <a:lstStyle/>
                    <a:p>
                      <a:r>
                        <a:rPr lang="en-US" dirty="0"/>
                        <a:t>Gradient Boosting Machines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Gain –</a:t>
                      </a:r>
                      <a:r>
                        <a:rPr lang="en-US" sz="1400" b="0" i="0" u="none" strike="noStrike" cap="none" dirty="0">
                          <a:solidFill>
                            <a:schemeClr val="dk1"/>
                          </a:solidFill>
                          <a:effectLst/>
                          <a:latin typeface="+mn-lt"/>
                          <a:ea typeface="+mn-ea"/>
                          <a:cs typeface="+mn-cs"/>
                          <a:sym typeface="Arial"/>
                        </a:rPr>
                        <a:t>the relative contribution of the corresponding feature to the model calculated by taking each feature's contribution for each tree in the model. A higher value of this metric when compared to another feature implies it is more important for generating a prediction.</a:t>
                      </a:r>
                    </a:p>
                    <a:p>
                      <a:endParaRPr lang="en-US" dirty="0"/>
                    </a:p>
                  </a:txBody>
                  <a:tcPr/>
                </a:tc>
                <a:extLst>
                  <a:ext uri="{0D108BD9-81ED-4DB2-BD59-A6C34878D82A}">
                    <a16:rowId xmlns:a16="http://schemas.microsoft.com/office/drawing/2014/main" val="1034385921"/>
                  </a:ext>
                </a:extLst>
              </a:tr>
              <a:tr h="370840">
                <a:tc>
                  <a:txBody>
                    <a:bodyPr/>
                    <a:lstStyle/>
                    <a:p>
                      <a:r>
                        <a:rPr lang="en-US" dirty="0"/>
                        <a:t>LASSO logistic regression</a:t>
                      </a:r>
                    </a:p>
                  </a:txBody>
                  <a:tcPr/>
                </a:tc>
                <a:tc>
                  <a:txBody>
                    <a:bodyPr/>
                    <a:lstStyle/>
                    <a:p>
                      <a:r>
                        <a:rPr lang="en-US" dirty="0"/>
                        <a:t>Coefficients – the weight assigned to the variable in the model (requires variables to have an equal scale)</a:t>
                      </a:r>
                    </a:p>
                  </a:txBody>
                  <a:tcPr/>
                </a:tc>
                <a:extLst>
                  <a:ext uri="{0D108BD9-81ED-4DB2-BD59-A6C34878D82A}">
                    <a16:rowId xmlns:a16="http://schemas.microsoft.com/office/drawing/2014/main" val="2210880350"/>
                  </a:ext>
                </a:extLst>
              </a:tr>
              <a:tr h="370840">
                <a:tc>
                  <a:txBody>
                    <a:bodyPr/>
                    <a:lstStyle/>
                    <a:p>
                      <a:r>
                        <a:rPr lang="en-US" dirty="0"/>
                        <a:t>KNN</a:t>
                      </a:r>
                    </a:p>
                  </a:txBody>
                  <a:tcPr/>
                </a:tc>
                <a:tc>
                  <a:txBody>
                    <a:bodyPr/>
                    <a:lstStyle/>
                    <a:p>
                      <a:r>
                        <a:rPr lang="en-US" dirty="0"/>
                        <a:t>None</a:t>
                      </a:r>
                    </a:p>
                  </a:txBody>
                  <a:tcPr/>
                </a:tc>
                <a:extLst>
                  <a:ext uri="{0D108BD9-81ED-4DB2-BD59-A6C34878D82A}">
                    <a16:rowId xmlns:a16="http://schemas.microsoft.com/office/drawing/2014/main" val="2427044545"/>
                  </a:ext>
                </a:extLst>
              </a:tr>
              <a:tr h="370840">
                <a:tc>
                  <a:txBody>
                    <a:bodyPr/>
                    <a:lstStyle/>
                    <a:p>
                      <a:r>
                        <a:rPr lang="en-US" dirty="0"/>
                        <a:t>Deep Learning</a:t>
                      </a:r>
                    </a:p>
                  </a:txBody>
                  <a:tcPr/>
                </a:tc>
                <a:tc>
                  <a:txBody>
                    <a:bodyPr/>
                    <a:lstStyle/>
                    <a:p>
                      <a:r>
                        <a:rPr lang="en-US" dirty="0"/>
                        <a:t>None</a:t>
                      </a:r>
                    </a:p>
                  </a:txBody>
                  <a:tcPr/>
                </a:tc>
                <a:extLst>
                  <a:ext uri="{0D108BD9-81ED-4DB2-BD59-A6C34878D82A}">
                    <a16:rowId xmlns:a16="http://schemas.microsoft.com/office/drawing/2014/main" val="2285094212"/>
                  </a:ext>
                </a:extLst>
              </a:tr>
            </a:tbl>
          </a:graphicData>
        </a:graphic>
      </p:graphicFrame>
    </p:spTree>
    <p:extLst>
      <p:ext uri="{BB962C8B-B14F-4D97-AF65-F5344CB8AC3E}">
        <p14:creationId xmlns:p14="http://schemas.microsoft.com/office/powerpoint/2010/main" val="2592850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6925-2E2B-F047-ABDC-FBF64F1F5C9F}"/>
              </a:ext>
            </a:extLst>
          </p:cNvPr>
          <p:cNvSpPr>
            <a:spLocks noGrp="1"/>
          </p:cNvSpPr>
          <p:nvPr>
            <p:ph type="title"/>
          </p:nvPr>
        </p:nvSpPr>
        <p:spPr/>
        <p:txBody>
          <a:bodyPr/>
          <a:lstStyle/>
          <a:p>
            <a:r>
              <a:rPr lang="en-US" dirty="0"/>
              <a:t>Current Feature Importance Not Based on Model</a:t>
            </a:r>
          </a:p>
        </p:txBody>
      </p:sp>
      <p:sp>
        <p:nvSpPr>
          <p:cNvPr id="3" name="Text Placeholder 2">
            <a:extLst>
              <a:ext uri="{FF2B5EF4-FFF2-40B4-BE49-F238E27FC236}">
                <a16:creationId xmlns:a16="http://schemas.microsoft.com/office/drawing/2014/main" id="{7E9F806B-1E60-5E43-9A19-37F304A13DC8}"/>
              </a:ext>
            </a:extLst>
          </p:cNvPr>
          <p:cNvSpPr>
            <a:spLocks noGrp="1"/>
          </p:cNvSpPr>
          <p:nvPr>
            <p:ph type="body" idx="1"/>
          </p:nvPr>
        </p:nvSpPr>
        <p:spPr>
          <a:xfrm>
            <a:off x="609600" y="1219200"/>
            <a:ext cx="6359912" cy="4906962"/>
          </a:xfrm>
        </p:spPr>
        <p:txBody>
          <a:bodyPr/>
          <a:lstStyle/>
          <a:p>
            <a:pPr marL="203200" indent="0">
              <a:buNone/>
            </a:pPr>
            <a:r>
              <a:rPr lang="en-US" dirty="0"/>
              <a:t>We also use basic measure of association between predictor and outcome: </a:t>
            </a:r>
            <a:r>
              <a:rPr lang="en-US" b="1" dirty="0">
                <a:solidFill>
                  <a:srgbClr val="002060"/>
                </a:solidFill>
              </a:rPr>
              <a:t>standardized mean difference </a:t>
            </a:r>
          </a:p>
          <a:p>
            <a:pPr marL="203200" indent="0">
              <a:buNone/>
            </a:pPr>
            <a:endParaRPr lang="en-US" dirty="0"/>
          </a:p>
          <a:p>
            <a:pPr marL="203200" indent="0">
              <a:buNone/>
            </a:pPr>
            <a:r>
              <a:rPr lang="en-US" dirty="0"/>
              <a:t>This does not depend on a specific model</a:t>
            </a:r>
          </a:p>
          <a:p>
            <a:pPr marL="203200" indent="0">
              <a:buNone/>
            </a:pPr>
            <a:endParaRPr lang="en-US" dirty="0"/>
          </a:p>
        </p:txBody>
      </p:sp>
      <p:pic>
        <p:nvPicPr>
          <p:cNvPr id="4" name="Picture 3">
            <a:extLst>
              <a:ext uri="{FF2B5EF4-FFF2-40B4-BE49-F238E27FC236}">
                <a16:creationId xmlns:a16="http://schemas.microsoft.com/office/drawing/2014/main" id="{E23C7C4A-3C5B-F44B-A174-01EB9F32FB42}"/>
              </a:ext>
            </a:extLst>
          </p:cNvPr>
          <p:cNvPicPr>
            <a:picLocks noChangeAspect="1"/>
          </p:cNvPicPr>
          <p:nvPr/>
        </p:nvPicPr>
        <p:blipFill>
          <a:blip r:embed="rId2"/>
          <a:stretch>
            <a:fillRect/>
          </a:stretch>
        </p:blipFill>
        <p:spPr>
          <a:xfrm>
            <a:off x="8883649" y="2851150"/>
            <a:ext cx="1739900" cy="1155700"/>
          </a:xfrm>
          <a:prstGeom prst="rect">
            <a:avLst/>
          </a:prstGeom>
        </p:spPr>
      </p:pic>
      <p:sp>
        <p:nvSpPr>
          <p:cNvPr id="5" name="&quot;No&quot; Symbol 4">
            <a:extLst>
              <a:ext uri="{FF2B5EF4-FFF2-40B4-BE49-F238E27FC236}">
                <a16:creationId xmlns:a16="http://schemas.microsoft.com/office/drawing/2014/main" id="{DAA2EEBB-8701-8D4B-8AEF-369700ADEA3A}"/>
              </a:ext>
            </a:extLst>
          </p:cNvPr>
          <p:cNvSpPr/>
          <p:nvPr/>
        </p:nvSpPr>
        <p:spPr>
          <a:xfrm>
            <a:off x="8419171" y="2241394"/>
            <a:ext cx="2743200" cy="2509025"/>
          </a:xfrm>
          <a:prstGeom prst="noSmoking">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3099681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6925-2E2B-F047-ABDC-FBF64F1F5C9F}"/>
              </a:ext>
            </a:extLst>
          </p:cNvPr>
          <p:cNvSpPr>
            <a:spLocks noGrp="1"/>
          </p:cNvSpPr>
          <p:nvPr>
            <p:ph type="title"/>
          </p:nvPr>
        </p:nvSpPr>
        <p:spPr/>
        <p:txBody>
          <a:bodyPr/>
          <a:lstStyle/>
          <a:p>
            <a:r>
              <a:rPr lang="en-US" dirty="0"/>
              <a:t>Common Feature Importance</a:t>
            </a:r>
          </a:p>
        </p:txBody>
      </p:sp>
      <p:sp>
        <p:nvSpPr>
          <p:cNvPr id="3" name="Text Placeholder 2">
            <a:extLst>
              <a:ext uri="{FF2B5EF4-FFF2-40B4-BE49-F238E27FC236}">
                <a16:creationId xmlns:a16="http://schemas.microsoft.com/office/drawing/2014/main" id="{7E9F806B-1E60-5E43-9A19-37F304A13DC8}"/>
              </a:ext>
            </a:extLst>
          </p:cNvPr>
          <p:cNvSpPr>
            <a:spLocks noGrp="1"/>
          </p:cNvSpPr>
          <p:nvPr>
            <p:ph type="body" idx="1"/>
          </p:nvPr>
        </p:nvSpPr>
        <p:spPr>
          <a:xfrm>
            <a:off x="256478" y="1219200"/>
            <a:ext cx="7482468" cy="4906962"/>
          </a:xfrm>
        </p:spPr>
        <p:txBody>
          <a:bodyPr/>
          <a:lstStyle/>
          <a:p>
            <a:pPr marL="203200" indent="0">
              <a:buNone/>
            </a:pPr>
            <a:r>
              <a:rPr lang="en-US" dirty="0"/>
              <a:t>Potential other methods commonly used:</a:t>
            </a:r>
          </a:p>
          <a:p>
            <a:r>
              <a:rPr lang="en-US" sz="2800" b="1" dirty="0">
                <a:solidFill>
                  <a:srgbClr val="002060"/>
                </a:solidFill>
              </a:rPr>
              <a:t>Permutation feature importance </a:t>
            </a:r>
            <a:r>
              <a:rPr lang="en-US" sz="2800" dirty="0"/>
              <a:t>(based on the decrease in model performance)</a:t>
            </a:r>
          </a:p>
          <a:p>
            <a:r>
              <a:rPr lang="en-US" sz="2800" b="1" dirty="0">
                <a:solidFill>
                  <a:srgbClr val="002060"/>
                </a:solidFill>
              </a:rPr>
              <a:t>SHAP</a:t>
            </a:r>
            <a:r>
              <a:rPr lang="en-US" sz="2800" dirty="0"/>
              <a:t> (based on magnitude of feature attributions)</a:t>
            </a:r>
          </a:p>
          <a:p>
            <a:pPr marL="203200" indent="0">
              <a:buNone/>
            </a:pPr>
            <a:endParaRPr lang="en-US" dirty="0"/>
          </a:p>
          <a:p>
            <a:pPr marL="203200" indent="0">
              <a:buNone/>
            </a:pPr>
            <a:r>
              <a:rPr lang="en-US" dirty="0"/>
              <a:t>This are both based on the trained model rather than the data</a:t>
            </a:r>
          </a:p>
          <a:p>
            <a:pPr marL="203200" indent="0">
              <a:buNone/>
            </a:pPr>
            <a:endParaRPr lang="en-US" dirty="0"/>
          </a:p>
        </p:txBody>
      </p:sp>
      <p:pic>
        <p:nvPicPr>
          <p:cNvPr id="4" name="Picture 3">
            <a:extLst>
              <a:ext uri="{FF2B5EF4-FFF2-40B4-BE49-F238E27FC236}">
                <a16:creationId xmlns:a16="http://schemas.microsoft.com/office/drawing/2014/main" id="{A0FF2855-3082-2242-8D0A-CC8F5849BED7}"/>
              </a:ext>
            </a:extLst>
          </p:cNvPr>
          <p:cNvPicPr>
            <a:picLocks noChangeAspect="1"/>
          </p:cNvPicPr>
          <p:nvPr/>
        </p:nvPicPr>
        <p:blipFill>
          <a:blip r:embed="rId2"/>
          <a:stretch>
            <a:fillRect/>
          </a:stretch>
        </p:blipFill>
        <p:spPr>
          <a:xfrm>
            <a:off x="7738946" y="1881981"/>
            <a:ext cx="3581400" cy="3581400"/>
          </a:xfrm>
          <a:prstGeom prst="rect">
            <a:avLst/>
          </a:prstGeom>
        </p:spPr>
      </p:pic>
    </p:spTree>
    <p:extLst>
      <p:ext uri="{BB962C8B-B14F-4D97-AF65-F5344CB8AC3E}">
        <p14:creationId xmlns:p14="http://schemas.microsoft.com/office/powerpoint/2010/main" val="2794202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D6143-6272-CD43-9F2C-EF7E717983DF}"/>
              </a:ext>
            </a:extLst>
          </p:cNvPr>
          <p:cNvSpPr>
            <a:spLocks noGrp="1"/>
          </p:cNvSpPr>
          <p:nvPr>
            <p:ph type="title"/>
          </p:nvPr>
        </p:nvSpPr>
        <p:spPr/>
        <p:txBody>
          <a:bodyPr/>
          <a:lstStyle/>
          <a:p>
            <a:r>
              <a:rPr lang="en-US" dirty="0"/>
              <a:t>Permutation feature importance (PFI)</a:t>
            </a:r>
          </a:p>
        </p:txBody>
      </p:sp>
      <p:sp>
        <p:nvSpPr>
          <p:cNvPr id="3" name="Text Placeholder 2">
            <a:extLst>
              <a:ext uri="{FF2B5EF4-FFF2-40B4-BE49-F238E27FC236}">
                <a16:creationId xmlns:a16="http://schemas.microsoft.com/office/drawing/2014/main" id="{F0D3CCA8-946A-6848-B9D7-9490B4C1F9A9}"/>
              </a:ext>
            </a:extLst>
          </p:cNvPr>
          <p:cNvSpPr>
            <a:spLocks noGrp="1"/>
          </p:cNvSpPr>
          <p:nvPr>
            <p:ph type="body" idx="1"/>
          </p:nvPr>
        </p:nvSpPr>
        <p:spPr/>
        <p:txBody>
          <a:bodyPr/>
          <a:lstStyle/>
          <a:p>
            <a:pPr fontAlgn="base"/>
            <a:r>
              <a:rPr lang="en-US" sz="2400" dirty="0"/>
              <a:t>First, a model is fit on the dataset, such as a model that does not support native feature importance scores. Then the model is used to make predictions on a dataset, although the values of a feature (column) in the dataset are scrambled. This is repeated for each feature in the dataset. Then this whole process is repeated 3, 5, 10 or more times. The result is a mean importance score for each input feature (and distribution of scores given the repeats).</a:t>
            </a:r>
          </a:p>
          <a:p>
            <a:pPr fontAlgn="base"/>
            <a:r>
              <a:rPr lang="en-US" sz="2400" dirty="0"/>
              <a:t>This approach can be used for regression or classification and requires that a performance metric be chosen as the basis of the importance score, such as the mean squared error for regression and accuracy for classification.</a:t>
            </a:r>
          </a:p>
        </p:txBody>
      </p:sp>
    </p:spTree>
    <p:extLst>
      <p:ext uri="{BB962C8B-B14F-4D97-AF65-F5344CB8AC3E}">
        <p14:creationId xmlns:p14="http://schemas.microsoft.com/office/powerpoint/2010/main" val="2738920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084F4-26F5-084C-BAED-67E04D7A6A26}"/>
              </a:ext>
            </a:extLst>
          </p:cNvPr>
          <p:cNvSpPr>
            <a:spLocks noGrp="1"/>
          </p:cNvSpPr>
          <p:nvPr>
            <p:ph type="title"/>
          </p:nvPr>
        </p:nvSpPr>
        <p:spPr/>
        <p:txBody>
          <a:bodyPr/>
          <a:lstStyle/>
          <a:p>
            <a:r>
              <a:rPr lang="en-US" dirty="0"/>
              <a:t>Illustration</a:t>
            </a:r>
          </a:p>
        </p:txBody>
      </p:sp>
      <p:graphicFrame>
        <p:nvGraphicFramePr>
          <p:cNvPr id="6" name="Table 5">
            <a:extLst>
              <a:ext uri="{FF2B5EF4-FFF2-40B4-BE49-F238E27FC236}">
                <a16:creationId xmlns:a16="http://schemas.microsoft.com/office/drawing/2014/main" id="{160DBD69-1D91-1E4E-85A8-21428CE3320C}"/>
              </a:ext>
            </a:extLst>
          </p:cNvPr>
          <p:cNvGraphicFramePr>
            <a:graphicFrameLocks noGrp="1"/>
          </p:cNvGraphicFramePr>
          <p:nvPr>
            <p:extLst>
              <p:ext uri="{D42A27DB-BD31-4B8C-83A1-F6EECF244321}">
                <p14:modId xmlns:p14="http://schemas.microsoft.com/office/powerpoint/2010/main" val="1337363392"/>
              </p:ext>
            </p:extLst>
          </p:nvPr>
        </p:nvGraphicFramePr>
        <p:xfrm>
          <a:off x="481981" y="1355286"/>
          <a:ext cx="8128002" cy="222504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310569255"/>
                    </a:ext>
                  </a:extLst>
                </a:gridCol>
                <a:gridCol w="1354667">
                  <a:extLst>
                    <a:ext uri="{9D8B030D-6E8A-4147-A177-3AD203B41FA5}">
                      <a16:colId xmlns:a16="http://schemas.microsoft.com/office/drawing/2014/main" val="1553719585"/>
                    </a:ext>
                  </a:extLst>
                </a:gridCol>
                <a:gridCol w="1354667">
                  <a:extLst>
                    <a:ext uri="{9D8B030D-6E8A-4147-A177-3AD203B41FA5}">
                      <a16:colId xmlns:a16="http://schemas.microsoft.com/office/drawing/2014/main" val="481798865"/>
                    </a:ext>
                  </a:extLst>
                </a:gridCol>
                <a:gridCol w="1354667">
                  <a:extLst>
                    <a:ext uri="{9D8B030D-6E8A-4147-A177-3AD203B41FA5}">
                      <a16:colId xmlns:a16="http://schemas.microsoft.com/office/drawing/2014/main" val="2143231962"/>
                    </a:ext>
                  </a:extLst>
                </a:gridCol>
                <a:gridCol w="1354667">
                  <a:extLst>
                    <a:ext uri="{9D8B030D-6E8A-4147-A177-3AD203B41FA5}">
                      <a16:colId xmlns:a16="http://schemas.microsoft.com/office/drawing/2014/main" val="2486967104"/>
                    </a:ext>
                  </a:extLst>
                </a:gridCol>
                <a:gridCol w="1354667">
                  <a:extLst>
                    <a:ext uri="{9D8B030D-6E8A-4147-A177-3AD203B41FA5}">
                      <a16:colId xmlns:a16="http://schemas.microsoft.com/office/drawing/2014/main" val="3730594735"/>
                    </a:ext>
                  </a:extLst>
                </a:gridCol>
              </a:tblGrid>
              <a:tr h="370840">
                <a:tc>
                  <a:txBody>
                    <a:bodyPr/>
                    <a:lstStyle/>
                    <a:p>
                      <a:r>
                        <a:rPr lang="en-US" dirty="0"/>
                        <a:t>Feature 1</a:t>
                      </a:r>
                    </a:p>
                  </a:txBody>
                  <a:tcPr/>
                </a:tc>
                <a:tc>
                  <a:txBody>
                    <a:bodyPr/>
                    <a:lstStyle/>
                    <a:p>
                      <a:r>
                        <a:rPr lang="en-US" dirty="0"/>
                        <a:t>Feature 2</a:t>
                      </a:r>
                    </a:p>
                  </a:txBody>
                  <a:tcPr/>
                </a:tc>
                <a:tc>
                  <a:txBody>
                    <a:bodyPr/>
                    <a:lstStyle/>
                    <a:p>
                      <a:r>
                        <a:rPr lang="en-US" dirty="0"/>
                        <a:t>Feature 3</a:t>
                      </a:r>
                    </a:p>
                  </a:txBody>
                  <a:tcPr/>
                </a:tc>
                <a:tc>
                  <a:txBody>
                    <a:bodyPr/>
                    <a:lstStyle/>
                    <a:p>
                      <a:r>
                        <a:rPr lang="en-US" dirty="0"/>
                        <a:t>Feature 4</a:t>
                      </a:r>
                    </a:p>
                  </a:txBody>
                  <a:tcPr/>
                </a:tc>
                <a:tc>
                  <a:txBody>
                    <a:bodyPr/>
                    <a:lstStyle/>
                    <a:p>
                      <a:r>
                        <a:rPr lang="en-US" dirty="0"/>
                        <a:t>Feature 5</a:t>
                      </a:r>
                    </a:p>
                  </a:txBody>
                  <a:tcPr/>
                </a:tc>
                <a:tc>
                  <a:txBody>
                    <a:bodyPr/>
                    <a:lstStyle/>
                    <a:p>
                      <a:r>
                        <a:rPr lang="en-US" dirty="0"/>
                        <a:t>Outcome</a:t>
                      </a:r>
                    </a:p>
                  </a:txBody>
                  <a:tcPr/>
                </a:tc>
                <a:extLst>
                  <a:ext uri="{0D108BD9-81ED-4DB2-BD59-A6C34878D82A}">
                    <a16:rowId xmlns:a16="http://schemas.microsoft.com/office/drawing/2014/main" val="272564979"/>
                  </a:ext>
                </a:extLst>
              </a:tr>
              <a:tr h="370840">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433380305"/>
                  </a:ext>
                </a:extLst>
              </a:tr>
              <a:tr h="370840">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3271565405"/>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507185322"/>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759470884"/>
                  </a:ext>
                </a:extLst>
              </a:tr>
              <a:tr h="370840">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167809444"/>
                  </a:ext>
                </a:extLst>
              </a:tr>
            </a:tbl>
          </a:graphicData>
        </a:graphic>
      </p:graphicFrame>
      <p:graphicFrame>
        <p:nvGraphicFramePr>
          <p:cNvPr id="7" name="Table 6">
            <a:extLst>
              <a:ext uri="{FF2B5EF4-FFF2-40B4-BE49-F238E27FC236}">
                <a16:creationId xmlns:a16="http://schemas.microsoft.com/office/drawing/2014/main" id="{DED3A308-27CC-264B-9291-7B574B8A21BF}"/>
              </a:ext>
            </a:extLst>
          </p:cNvPr>
          <p:cNvGraphicFramePr>
            <a:graphicFrameLocks noGrp="1"/>
          </p:cNvGraphicFramePr>
          <p:nvPr>
            <p:extLst>
              <p:ext uri="{D42A27DB-BD31-4B8C-83A1-F6EECF244321}">
                <p14:modId xmlns:p14="http://schemas.microsoft.com/office/powerpoint/2010/main" val="1704091030"/>
              </p:ext>
            </p:extLst>
          </p:nvPr>
        </p:nvGraphicFramePr>
        <p:xfrm>
          <a:off x="481981" y="3975946"/>
          <a:ext cx="8128002" cy="222504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2310569255"/>
                    </a:ext>
                  </a:extLst>
                </a:gridCol>
                <a:gridCol w="1354667">
                  <a:extLst>
                    <a:ext uri="{9D8B030D-6E8A-4147-A177-3AD203B41FA5}">
                      <a16:colId xmlns:a16="http://schemas.microsoft.com/office/drawing/2014/main" val="1553719585"/>
                    </a:ext>
                  </a:extLst>
                </a:gridCol>
                <a:gridCol w="1354667">
                  <a:extLst>
                    <a:ext uri="{9D8B030D-6E8A-4147-A177-3AD203B41FA5}">
                      <a16:colId xmlns:a16="http://schemas.microsoft.com/office/drawing/2014/main" val="481798865"/>
                    </a:ext>
                  </a:extLst>
                </a:gridCol>
                <a:gridCol w="1354667">
                  <a:extLst>
                    <a:ext uri="{9D8B030D-6E8A-4147-A177-3AD203B41FA5}">
                      <a16:colId xmlns:a16="http://schemas.microsoft.com/office/drawing/2014/main" val="2143231962"/>
                    </a:ext>
                  </a:extLst>
                </a:gridCol>
                <a:gridCol w="1354667">
                  <a:extLst>
                    <a:ext uri="{9D8B030D-6E8A-4147-A177-3AD203B41FA5}">
                      <a16:colId xmlns:a16="http://schemas.microsoft.com/office/drawing/2014/main" val="2486967104"/>
                    </a:ext>
                  </a:extLst>
                </a:gridCol>
                <a:gridCol w="1354667">
                  <a:extLst>
                    <a:ext uri="{9D8B030D-6E8A-4147-A177-3AD203B41FA5}">
                      <a16:colId xmlns:a16="http://schemas.microsoft.com/office/drawing/2014/main" val="3730594735"/>
                    </a:ext>
                  </a:extLst>
                </a:gridCol>
              </a:tblGrid>
              <a:tr h="370840">
                <a:tc>
                  <a:txBody>
                    <a:bodyPr/>
                    <a:lstStyle/>
                    <a:p>
                      <a:r>
                        <a:rPr lang="en-US" dirty="0"/>
                        <a:t>Feature 1</a:t>
                      </a:r>
                    </a:p>
                  </a:txBody>
                  <a:tcPr>
                    <a:solidFill>
                      <a:schemeClr val="accent5"/>
                    </a:solidFill>
                  </a:tcPr>
                </a:tc>
                <a:tc>
                  <a:txBody>
                    <a:bodyPr/>
                    <a:lstStyle/>
                    <a:p>
                      <a:r>
                        <a:rPr lang="en-US" dirty="0"/>
                        <a:t>Feature 2</a:t>
                      </a:r>
                    </a:p>
                  </a:txBody>
                  <a:tcPr/>
                </a:tc>
                <a:tc>
                  <a:txBody>
                    <a:bodyPr/>
                    <a:lstStyle/>
                    <a:p>
                      <a:r>
                        <a:rPr lang="en-US" dirty="0"/>
                        <a:t>Feature 3</a:t>
                      </a:r>
                    </a:p>
                  </a:txBody>
                  <a:tcPr/>
                </a:tc>
                <a:tc>
                  <a:txBody>
                    <a:bodyPr/>
                    <a:lstStyle/>
                    <a:p>
                      <a:r>
                        <a:rPr lang="en-US" dirty="0"/>
                        <a:t>Feature 4</a:t>
                      </a:r>
                    </a:p>
                  </a:txBody>
                  <a:tcPr/>
                </a:tc>
                <a:tc>
                  <a:txBody>
                    <a:bodyPr/>
                    <a:lstStyle/>
                    <a:p>
                      <a:r>
                        <a:rPr lang="en-US" dirty="0"/>
                        <a:t>Feature 5</a:t>
                      </a:r>
                    </a:p>
                  </a:txBody>
                  <a:tcPr/>
                </a:tc>
                <a:tc>
                  <a:txBody>
                    <a:bodyPr/>
                    <a:lstStyle/>
                    <a:p>
                      <a:r>
                        <a:rPr lang="en-US" dirty="0"/>
                        <a:t>Outcome</a:t>
                      </a:r>
                    </a:p>
                  </a:txBody>
                  <a:tcPr/>
                </a:tc>
                <a:extLst>
                  <a:ext uri="{0D108BD9-81ED-4DB2-BD59-A6C34878D82A}">
                    <a16:rowId xmlns:a16="http://schemas.microsoft.com/office/drawing/2014/main" val="272564979"/>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433380305"/>
                  </a:ext>
                </a:extLst>
              </a:tr>
              <a:tr h="370840">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3271565405"/>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507185322"/>
                  </a:ext>
                </a:extLst>
              </a:tr>
              <a:tr h="370840">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759470884"/>
                  </a:ext>
                </a:extLst>
              </a:tr>
              <a:tr h="370840">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167809444"/>
                  </a:ext>
                </a:extLst>
              </a:tr>
            </a:tbl>
          </a:graphicData>
        </a:graphic>
      </p:graphicFrame>
      <p:sp>
        <p:nvSpPr>
          <p:cNvPr id="8" name="TextBox 7">
            <a:extLst>
              <a:ext uri="{FF2B5EF4-FFF2-40B4-BE49-F238E27FC236}">
                <a16:creationId xmlns:a16="http://schemas.microsoft.com/office/drawing/2014/main" id="{4B6593B3-B607-CE4F-AE5E-1032D459F4A3}"/>
              </a:ext>
            </a:extLst>
          </p:cNvPr>
          <p:cNvSpPr txBox="1"/>
          <p:nvPr/>
        </p:nvSpPr>
        <p:spPr>
          <a:xfrm>
            <a:off x="8943278" y="1717288"/>
            <a:ext cx="2531327" cy="738664"/>
          </a:xfrm>
          <a:prstGeom prst="rect">
            <a:avLst/>
          </a:prstGeom>
          <a:noFill/>
        </p:spPr>
        <p:txBody>
          <a:bodyPr wrap="square" rtlCol="0">
            <a:spAutoFit/>
          </a:bodyPr>
          <a:lstStyle/>
          <a:p>
            <a:r>
              <a:rPr lang="en-US" dirty="0"/>
              <a:t>Original data</a:t>
            </a:r>
          </a:p>
          <a:p>
            <a:endParaRPr lang="en-US" dirty="0"/>
          </a:p>
          <a:p>
            <a:r>
              <a:rPr lang="en-US" dirty="0"/>
              <a:t>AUC = 0.70</a:t>
            </a:r>
          </a:p>
        </p:txBody>
      </p:sp>
      <p:sp>
        <p:nvSpPr>
          <p:cNvPr id="9" name="TextBox 8">
            <a:extLst>
              <a:ext uri="{FF2B5EF4-FFF2-40B4-BE49-F238E27FC236}">
                <a16:creationId xmlns:a16="http://schemas.microsoft.com/office/drawing/2014/main" id="{3F58FB33-A55C-CD42-901B-442172F2BC55}"/>
              </a:ext>
            </a:extLst>
          </p:cNvPr>
          <p:cNvSpPr txBox="1"/>
          <p:nvPr/>
        </p:nvSpPr>
        <p:spPr>
          <a:xfrm>
            <a:off x="8943277" y="4490224"/>
            <a:ext cx="2531327" cy="738664"/>
          </a:xfrm>
          <a:prstGeom prst="rect">
            <a:avLst/>
          </a:prstGeom>
          <a:noFill/>
        </p:spPr>
        <p:txBody>
          <a:bodyPr wrap="square" rtlCol="0">
            <a:spAutoFit/>
          </a:bodyPr>
          <a:lstStyle/>
          <a:p>
            <a:r>
              <a:rPr lang="en-US" dirty="0"/>
              <a:t>Feature 1 permuted data</a:t>
            </a:r>
          </a:p>
          <a:p>
            <a:endParaRPr lang="en-US" dirty="0"/>
          </a:p>
          <a:p>
            <a:r>
              <a:rPr lang="en-US" dirty="0"/>
              <a:t>AUC = 0.68</a:t>
            </a:r>
          </a:p>
        </p:txBody>
      </p:sp>
      <p:sp>
        <p:nvSpPr>
          <p:cNvPr id="10" name="TextBox 9">
            <a:extLst>
              <a:ext uri="{FF2B5EF4-FFF2-40B4-BE49-F238E27FC236}">
                <a16:creationId xmlns:a16="http://schemas.microsoft.com/office/drawing/2014/main" id="{8D719107-4EE7-A048-BA7A-ECF0CC2AB1BE}"/>
              </a:ext>
            </a:extLst>
          </p:cNvPr>
          <p:cNvSpPr txBox="1"/>
          <p:nvPr/>
        </p:nvSpPr>
        <p:spPr>
          <a:xfrm>
            <a:off x="8943277" y="5893209"/>
            <a:ext cx="2962509" cy="307777"/>
          </a:xfrm>
          <a:prstGeom prst="rect">
            <a:avLst/>
          </a:prstGeom>
          <a:noFill/>
        </p:spPr>
        <p:txBody>
          <a:bodyPr wrap="square" rtlCol="0">
            <a:spAutoFit/>
          </a:bodyPr>
          <a:lstStyle/>
          <a:p>
            <a:r>
              <a:rPr lang="en-US" b="1" dirty="0"/>
              <a:t>Feature 1 PFI = 0.70-0.68 = 0.02</a:t>
            </a:r>
          </a:p>
        </p:txBody>
      </p:sp>
    </p:spTree>
    <p:extLst>
      <p:ext uri="{BB962C8B-B14F-4D97-AF65-F5344CB8AC3E}">
        <p14:creationId xmlns:p14="http://schemas.microsoft.com/office/powerpoint/2010/main" val="1867169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5746F-73F9-FF4F-8113-33E2290194EA}"/>
              </a:ext>
            </a:extLst>
          </p:cNvPr>
          <p:cNvSpPr>
            <a:spLocks noGrp="1"/>
          </p:cNvSpPr>
          <p:nvPr>
            <p:ph type="title"/>
          </p:nvPr>
        </p:nvSpPr>
        <p:spPr/>
        <p:txBody>
          <a:bodyPr/>
          <a:lstStyle/>
          <a:p>
            <a:r>
              <a:rPr lang="en-US" dirty="0"/>
              <a:t>PFI Example Plot</a:t>
            </a:r>
          </a:p>
        </p:txBody>
      </p:sp>
      <p:pic>
        <p:nvPicPr>
          <p:cNvPr id="4" name="Picture 3">
            <a:extLst>
              <a:ext uri="{FF2B5EF4-FFF2-40B4-BE49-F238E27FC236}">
                <a16:creationId xmlns:a16="http://schemas.microsoft.com/office/drawing/2014/main" id="{036764FC-58FB-B143-A4C0-B5FFE6BAC373}"/>
              </a:ext>
            </a:extLst>
          </p:cNvPr>
          <p:cNvPicPr>
            <a:picLocks noChangeAspect="1"/>
          </p:cNvPicPr>
          <p:nvPr/>
        </p:nvPicPr>
        <p:blipFill>
          <a:blip r:embed="rId2"/>
          <a:stretch>
            <a:fillRect/>
          </a:stretch>
        </p:blipFill>
        <p:spPr>
          <a:xfrm>
            <a:off x="3367669" y="867219"/>
            <a:ext cx="5622073" cy="5622073"/>
          </a:xfrm>
          <a:prstGeom prst="rect">
            <a:avLst/>
          </a:prstGeom>
        </p:spPr>
      </p:pic>
    </p:spTree>
    <p:extLst>
      <p:ext uri="{BB962C8B-B14F-4D97-AF65-F5344CB8AC3E}">
        <p14:creationId xmlns:p14="http://schemas.microsoft.com/office/powerpoint/2010/main" val="169018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64C2F-953B-9D45-9306-DD7F93367718}"/>
              </a:ext>
            </a:extLst>
          </p:cNvPr>
          <p:cNvSpPr>
            <a:spLocks noGrp="1"/>
          </p:cNvSpPr>
          <p:nvPr>
            <p:ph type="title"/>
          </p:nvPr>
        </p:nvSpPr>
        <p:spPr/>
        <p:txBody>
          <a:bodyPr/>
          <a:lstStyle/>
          <a:p>
            <a:r>
              <a:rPr lang="en-US" dirty="0"/>
              <a:t>PFI Pros/Cons</a:t>
            </a:r>
          </a:p>
        </p:txBody>
      </p:sp>
      <p:graphicFrame>
        <p:nvGraphicFramePr>
          <p:cNvPr id="6" name="Table 5">
            <a:extLst>
              <a:ext uri="{FF2B5EF4-FFF2-40B4-BE49-F238E27FC236}">
                <a16:creationId xmlns:a16="http://schemas.microsoft.com/office/drawing/2014/main" id="{4E3D6060-53F3-5D4E-A973-34A6932499CB}"/>
              </a:ext>
            </a:extLst>
          </p:cNvPr>
          <p:cNvGraphicFramePr>
            <a:graphicFrameLocks noGrp="1"/>
          </p:cNvGraphicFramePr>
          <p:nvPr>
            <p:extLst>
              <p:ext uri="{D42A27DB-BD31-4B8C-83A1-F6EECF244321}">
                <p14:modId xmlns:p14="http://schemas.microsoft.com/office/powerpoint/2010/main" val="2498898699"/>
              </p:ext>
            </p:extLst>
          </p:nvPr>
        </p:nvGraphicFramePr>
        <p:xfrm>
          <a:off x="2032000" y="2158173"/>
          <a:ext cx="8128000" cy="2788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960927736"/>
                    </a:ext>
                  </a:extLst>
                </a:gridCol>
                <a:gridCol w="4064000">
                  <a:extLst>
                    <a:ext uri="{9D8B030D-6E8A-4147-A177-3AD203B41FA5}">
                      <a16:colId xmlns:a16="http://schemas.microsoft.com/office/drawing/2014/main" val="255531806"/>
                    </a:ext>
                  </a:extLst>
                </a:gridCol>
              </a:tblGrid>
              <a:tr h="370840">
                <a:tc>
                  <a:txBody>
                    <a:bodyPr/>
                    <a:lstStyle/>
                    <a:p>
                      <a:r>
                        <a:rPr lang="en-US" dirty="0"/>
                        <a:t>Pros</a:t>
                      </a:r>
                    </a:p>
                  </a:txBody>
                  <a:tcPr/>
                </a:tc>
                <a:tc>
                  <a:txBody>
                    <a:bodyPr/>
                    <a:lstStyle/>
                    <a:p>
                      <a:r>
                        <a:rPr lang="en-US" dirty="0"/>
                        <a:t>Cons</a:t>
                      </a:r>
                    </a:p>
                  </a:txBody>
                  <a:tcPr/>
                </a:tc>
                <a:extLst>
                  <a:ext uri="{0D108BD9-81ED-4DB2-BD59-A6C34878D82A}">
                    <a16:rowId xmlns:a16="http://schemas.microsoft.com/office/drawing/2014/main" val="134598437"/>
                  </a:ext>
                </a:extLst>
              </a:tr>
              <a:tr h="370840">
                <a:tc>
                  <a:txBody>
                    <a:bodyPr/>
                    <a:lstStyle/>
                    <a:p>
                      <a:r>
                        <a:rPr lang="en-US" dirty="0"/>
                        <a:t>Fairly Quick – just permute data per predictor then apply model and calculate AUC (or other metric) decrease</a:t>
                      </a:r>
                    </a:p>
                  </a:txBody>
                  <a:tcPr/>
                </a:tc>
                <a:tc>
                  <a:txBody>
                    <a:bodyPr/>
                    <a:lstStyle/>
                    <a:p>
                      <a:r>
                        <a:rPr lang="en-US" dirty="0"/>
                        <a:t>Model specific – with our data correlated variables may not be selected due to the other variable being picked – we won’t know importance of these</a:t>
                      </a:r>
                    </a:p>
                  </a:txBody>
                  <a:tcPr/>
                </a:tc>
                <a:extLst>
                  <a:ext uri="{0D108BD9-81ED-4DB2-BD59-A6C34878D82A}">
                    <a16:rowId xmlns:a16="http://schemas.microsoft.com/office/drawing/2014/main" val="845461234"/>
                  </a:ext>
                </a:extLst>
              </a:tr>
              <a:tr h="370840">
                <a:tc>
                  <a:txBody>
                    <a:bodyPr/>
                    <a:lstStyle/>
                    <a:p>
                      <a:r>
                        <a:rPr lang="en-US" dirty="0"/>
                        <a:t>Model agnostic– can be applied for any classifier (including KNN)</a:t>
                      </a:r>
                    </a:p>
                  </a:txBody>
                  <a:tcPr/>
                </a:tc>
                <a:tc>
                  <a:txBody>
                    <a:bodyPr/>
                    <a:lstStyle/>
                    <a:p>
                      <a:r>
                        <a:rPr lang="en-US" dirty="0"/>
                        <a:t>May not account for data correlations (we permute variables individually which may not be realistic)</a:t>
                      </a:r>
                    </a:p>
                  </a:txBody>
                  <a:tcPr/>
                </a:tc>
                <a:extLst>
                  <a:ext uri="{0D108BD9-81ED-4DB2-BD59-A6C34878D82A}">
                    <a16:rowId xmlns:a16="http://schemas.microsoft.com/office/drawing/2014/main" val="3300702598"/>
                  </a:ext>
                </a:extLst>
              </a:tr>
              <a:tr h="370840">
                <a:tc>
                  <a:txBody>
                    <a:bodyPr/>
                    <a:lstStyle/>
                    <a:p>
                      <a:r>
                        <a:rPr lang="en-US" dirty="0"/>
                        <a:t>Can focus on AUC</a:t>
                      </a:r>
                    </a:p>
                  </a:txBody>
                  <a:tcPr/>
                </a:tc>
                <a:tc>
                  <a:txBody>
                    <a:bodyPr/>
                    <a:lstStyle/>
                    <a:p>
                      <a:r>
                        <a:rPr lang="en-US" dirty="0"/>
                        <a:t>Global importance only</a:t>
                      </a:r>
                    </a:p>
                  </a:txBody>
                  <a:tcPr/>
                </a:tc>
                <a:extLst>
                  <a:ext uri="{0D108BD9-81ED-4DB2-BD59-A6C34878D82A}">
                    <a16:rowId xmlns:a16="http://schemas.microsoft.com/office/drawing/2014/main" val="4275584481"/>
                  </a:ext>
                </a:extLst>
              </a:tr>
              <a:tr h="370840">
                <a:tc>
                  <a:txBody>
                    <a:bodyPr/>
                    <a:lstStyle/>
                    <a:p>
                      <a:r>
                        <a:rPr lang="en-US" dirty="0"/>
                        <a:t>Confidence intervals possible</a:t>
                      </a:r>
                    </a:p>
                  </a:txBody>
                  <a:tcPr/>
                </a:tc>
                <a:tc>
                  <a:txBody>
                    <a:bodyPr/>
                    <a:lstStyle/>
                    <a:p>
                      <a:r>
                        <a:rPr lang="en-US" dirty="0"/>
                        <a:t>Slow if large number of features</a:t>
                      </a:r>
                    </a:p>
                  </a:txBody>
                  <a:tcPr/>
                </a:tc>
                <a:extLst>
                  <a:ext uri="{0D108BD9-81ED-4DB2-BD59-A6C34878D82A}">
                    <a16:rowId xmlns:a16="http://schemas.microsoft.com/office/drawing/2014/main" val="2331830330"/>
                  </a:ext>
                </a:extLst>
              </a:tr>
            </a:tbl>
          </a:graphicData>
        </a:graphic>
      </p:graphicFrame>
    </p:spTree>
    <p:extLst>
      <p:ext uri="{BB962C8B-B14F-4D97-AF65-F5344CB8AC3E}">
        <p14:creationId xmlns:p14="http://schemas.microsoft.com/office/powerpoint/2010/main" val="2551458955"/>
      </p:ext>
    </p:extLst>
  </p:cSld>
  <p:clrMapOvr>
    <a:masterClrMapping/>
  </p:clrMapOvr>
</p:sld>
</file>

<file path=ppt/theme/theme1.xml><?xml version="1.0" encoding="utf-8"?>
<a:theme xmlns:a="http://schemas.openxmlformats.org/drawingml/2006/main" name="ohdsi_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hdsi_theme" id="{FE75D295-FEED-5A4C-BF63-9CE0E541B42C}" vid="{2A7AFFC7-181A-C947-9F02-8B7F9ABB9634}"/>
    </a:ext>
  </a:extLst>
</a:theme>
</file>

<file path=docProps/app.xml><?xml version="1.0" encoding="utf-8"?>
<Properties xmlns="http://schemas.openxmlformats.org/officeDocument/2006/extended-properties" xmlns:vt="http://schemas.openxmlformats.org/officeDocument/2006/docPropsVTypes">
  <Template>ohdsi_theme</Template>
  <TotalTime>5053</TotalTime>
  <Words>937</Words>
  <Application>Microsoft Macintosh PowerPoint</Application>
  <PresentationFormat>Widescreen</PresentationFormat>
  <Paragraphs>162</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ohdsi_theme</vt:lpstr>
      <vt:lpstr>Feature Importance Discussion</vt:lpstr>
      <vt:lpstr>Introductions</vt:lpstr>
      <vt:lpstr>Summary of Current PLP Feature Importance</vt:lpstr>
      <vt:lpstr>Current Feature Importance Not Based on Model</vt:lpstr>
      <vt:lpstr>Common Feature Importance</vt:lpstr>
      <vt:lpstr>Permutation feature importance (PFI)</vt:lpstr>
      <vt:lpstr>Illustration</vt:lpstr>
      <vt:lpstr>PFI Example Plot</vt:lpstr>
      <vt:lpstr>PFI Pros/Cons</vt:lpstr>
      <vt:lpstr>SHAP (SHapley Additive exPlanations)</vt:lpstr>
      <vt:lpstr>Example SHAP</vt:lpstr>
      <vt:lpstr>SHAP Pros/Cons</vt:lpstr>
      <vt:lpstr>Other methods</vt:lpstr>
      <vt:lpstr>Current work</vt:lpstr>
      <vt:lpstr>10 min group discussion</vt:lpstr>
      <vt:lpstr>10 min research collaboration ideas</vt:lpstr>
      <vt:lpstr>If we have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Reps, Jenna [JRDGB]</dc:creator>
  <cp:lastModifiedBy>Reps, Jenna [JRDGB]</cp:lastModifiedBy>
  <cp:revision>28</cp:revision>
  <dcterms:created xsi:type="dcterms:W3CDTF">2020-08-03T03:08:02Z</dcterms:created>
  <dcterms:modified xsi:type="dcterms:W3CDTF">2020-08-06T15:21:36Z</dcterms:modified>
</cp:coreProperties>
</file>

<file path=docProps/thumbnail.jpeg>
</file>